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4" r:id="rId2"/>
    <p:sldId id="259" r:id="rId3"/>
    <p:sldId id="334" r:id="rId4"/>
    <p:sldId id="261" r:id="rId5"/>
    <p:sldId id="335" r:id="rId6"/>
    <p:sldId id="262" r:id="rId7"/>
    <p:sldId id="336" r:id="rId8"/>
    <p:sldId id="265" r:id="rId9"/>
    <p:sldId id="267" r:id="rId10"/>
    <p:sldId id="266" r:id="rId11"/>
    <p:sldId id="274" r:id="rId12"/>
    <p:sldId id="268" r:id="rId13"/>
    <p:sldId id="337" r:id="rId14"/>
    <p:sldId id="270" r:id="rId15"/>
    <p:sldId id="338" r:id="rId16"/>
    <p:sldId id="339" r:id="rId17"/>
    <p:sldId id="273" r:id="rId18"/>
    <p:sldId id="340" r:id="rId19"/>
    <p:sldId id="341" r:id="rId20"/>
    <p:sldId id="277" r:id="rId21"/>
    <p:sldId id="342" r:id="rId22"/>
    <p:sldId id="343" r:id="rId23"/>
    <p:sldId id="34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0DCFC38A-F538-426C-BC69-E13AE6E9EB4D}" type="datetimeFigureOut">
              <a:rPr lang="tr-TR" smtClean="0"/>
              <a:t>17.03.2025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29A4C4-5B3C-4D26-9F4E-E984314B3A8F}"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70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CFC38A-F538-426C-BC69-E13AE6E9EB4D}" type="datetimeFigureOut">
              <a:rPr lang="tr-TR" smtClean="0"/>
              <a:t>17.03.2025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29A4C4-5B3C-4D26-9F4E-E984314B3A8F}" type="slidenum">
              <a:rPr lang="tr-TR" smtClean="0"/>
              <a:t>‹#›</a:t>
            </a:fld>
            <a:endParaRPr lang="tr-TR"/>
          </a:p>
        </p:txBody>
      </p:sp>
    </p:spTree>
    <p:extLst>
      <p:ext uri="{BB962C8B-B14F-4D97-AF65-F5344CB8AC3E}">
        <p14:creationId xmlns:p14="http://schemas.microsoft.com/office/powerpoint/2010/main" val="293850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CFC38A-F538-426C-BC69-E13AE6E9EB4D}" type="datetimeFigureOut">
              <a:rPr lang="tr-TR" smtClean="0"/>
              <a:t>17.03.2025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29A4C4-5B3C-4D26-9F4E-E984314B3A8F}"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2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CFC38A-F538-426C-BC69-E13AE6E9EB4D}" type="datetimeFigureOut">
              <a:rPr lang="tr-TR" smtClean="0"/>
              <a:t>17.03.2025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29A4C4-5B3C-4D26-9F4E-E984314B3A8F}" type="slidenum">
              <a:rPr lang="tr-TR" smtClean="0"/>
              <a:t>‹#›</a:t>
            </a:fld>
            <a:endParaRPr lang="tr-TR"/>
          </a:p>
        </p:txBody>
      </p:sp>
    </p:spTree>
    <p:extLst>
      <p:ext uri="{BB962C8B-B14F-4D97-AF65-F5344CB8AC3E}">
        <p14:creationId xmlns:p14="http://schemas.microsoft.com/office/powerpoint/2010/main" val="358785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DCFC38A-F538-426C-BC69-E13AE6E9EB4D}" type="datetimeFigureOut">
              <a:rPr lang="tr-TR" smtClean="0"/>
              <a:t>17.03.2025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29A4C4-5B3C-4D26-9F4E-E984314B3A8F}"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86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DCFC38A-F538-426C-BC69-E13AE6E9EB4D}" type="datetimeFigureOut">
              <a:rPr lang="tr-TR" smtClean="0"/>
              <a:t>17.03.2025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29A4C4-5B3C-4D26-9F4E-E984314B3A8F}" type="slidenum">
              <a:rPr lang="tr-TR" smtClean="0"/>
              <a:t>‹#›</a:t>
            </a:fld>
            <a:endParaRPr lang="tr-TR"/>
          </a:p>
        </p:txBody>
      </p:sp>
    </p:spTree>
    <p:extLst>
      <p:ext uri="{BB962C8B-B14F-4D97-AF65-F5344CB8AC3E}">
        <p14:creationId xmlns:p14="http://schemas.microsoft.com/office/powerpoint/2010/main" val="354272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DCFC38A-F538-426C-BC69-E13AE6E9EB4D}" type="datetimeFigureOut">
              <a:rPr lang="tr-TR" smtClean="0"/>
              <a:t>17.03.2025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629A4C4-5B3C-4D26-9F4E-E984314B3A8F}" type="slidenum">
              <a:rPr lang="tr-TR" smtClean="0"/>
              <a:t>‹#›</a:t>
            </a:fld>
            <a:endParaRPr lang="tr-TR"/>
          </a:p>
        </p:txBody>
      </p:sp>
    </p:spTree>
    <p:extLst>
      <p:ext uri="{BB962C8B-B14F-4D97-AF65-F5344CB8AC3E}">
        <p14:creationId xmlns:p14="http://schemas.microsoft.com/office/powerpoint/2010/main" val="375499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DCFC38A-F538-426C-BC69-E13AE6E9EB4D}" type="datetimeFigureOut">
              <a:rPr lang="tr-TR" smtClean="0"/>
              <a:t>17.03.2025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629A4C4-5B3C-4D26-9F4E-E984314B3A8F}" type="slidenum">
              <a:rPr lang="tr-TR" smtClean="0"/>
              <a:t>‹#›</a:t>
            </a:fld>
            <a:endParaRPr lang="tr-TR"/>
          </a:p>
        </p:txBody>
      </p:sp>
    </p:spTree>
    <p:extLst>
      <p:ext uri="{BB962C8B-B14F-4D97-AF65-F5344CB8AC3E}">
        <p14:creationId xmlns:p14="http://schemas.microsoft.com/office/powerpoint/2010/main" val="375223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FC38A-F538-426C-BC69-E13AE6E9EB4D}" type="datetimeFigureOut">
              <a:rPr lang="tr-TR" smtClean="0"/>
              <a:t>17.03.2025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629A4C4-5B3C-4D26-9F4E-E984314B3A8F}" type="slidenum">
              <a:rPr lang="tr-TR" smtClean="0"/>
              <a:t>‹#›</a:t>
            </a:fld>
            <a:endParaRPr lang="tr-TR"/>
          </a:p>
        </p:txBody>
      </p:sp>
    </p:spTree>
    <p:extLst>
      <p:ext uri="{BB962C8B-B14F-4D97-AF65-F5344CB8AC3E}">
        <p14:creationId xmlns:p14="http://schemas.microsoft.com/office/powerpoint/2010/main" val="389552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DCFC38A-F538-426C-BC69-E13AE6E9EB4D}" type="datetimeFigureOut">
              <a:rPr lang="tr-TR" smtClean="0"/>
              <a:t>17.03.2025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29A4C4-5B3C-4D26-9F4E-E984314B3A8F}" type="slidenum">
              <a:rPr lang="tr-TR" smtClean="0"/>
              <a:t>‹#›</a:t>
            </a:fld>
            <a:endParaRPr lang="tr-TR"/>
          </a:p>
        </p:txBody>
      </p:sp>
    </p:spTree>
    <p:extLst>
      <p:ext uri="{BB962C8B-B14F-4D97-AF65-F5344CB8AC3E}">
        <p14:creationId xmlns:p14="http://schemas.microsoft.com/office/powerpoint/2010/main" val="374504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DCFC38A-F538-426C-BC69-E13AE6E9EB4D}" type="datetimeFigureOut">
              <a:rPr lang="tr-TR" smtClean="0"/>
              <a:t>17.03.2025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29A4C4-5B3C-4D26-9F4E-E984314B3A8F}"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54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DCFC38A-F538-426C-BC69-E13AE6E9EB4D}" type="datetimeFigureOut">
              <a:rPr lang="tr-TR" smtClean="0"/>
              <a:t>17.03.2025</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629A4C4-5B3C-4D26-9F4E-E984314B3A8F}"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400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75BD5CE8-41E9-4711-A9CA-6696054B0307}"/>
              </a:ext>
            </a:extLst>
          </p:cNvPr>
          <p:cNvSpPr>
            <a:spLocks noGrp="1"/>
          </p:cNvSpPr>
          <p:nvPr>
            <p:ph type="ctrTitle"/>
          </p:nvPr>
        </p:nvSpPr>
        <p:spPr/>
        <p:txBody>
          <a:bodyPr/>
          <a:lstStyle/>
          <a:p>
            <a:r>
              <a:rPr lang="tr-TR" dirty="0"/>
              <a:t>ALANYA BÖLGESEL TANITIMI</a:t>
            </a:r>
          </a:p>
        </p:txBody>
      </p:sp>
      <p:pic>
        <p:nvPicPr>
          <p:cNvPr id="4" name="0 Resim" descr="LOGO.jpeg"/>
          <p:cNvPicPr/>
          <p:nvPr/>
        </p:nvPicPr>
        <p:blipFill rotWithShape="1">
          <a:blip r:embed="rId2" cstate="print"/>
          <a:srcRect t="7565" b="23109"/>
          <a:stretch/>
        </p:blipFill>
        <p:spPr bwMode="auto">
          <a:xfrm>
            <a:off x="9218861" y="5092659"/>
            <a:ext cx="1846705" cy="9931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301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6784" y="434890"/>
            <a:ext cx="10058400" cy="1371600"/>
          </a:xfrm>
        </p:spPr>
        <p:txBody>
          <a:bodyPr>
            <a:normAutofit/>
          </a:bodyPr>
          <a:lstStyle/>
          <a:p>
            <a:pPr>
              <a:lnSpc>
                <a:spcPct val="150000"/>
              </a:lnSpc>
              <a:spcBef>
                <a:spcPts val="600"/>
              </a:spcBef>
              <a:spcAft>
                <a:spcPts val="600"/>
              </a:spcAft>
            </a:pPr>
            <a:r>
              <a:rPr lang="tr-TR" b="1" dirty="0">
                <a:solidFill>
                  <a:schemeClr val="bg2">
                    <a:lumMod val="25000"/>
                  </a:schemeClr>
                </a:solidFill>
                <a:latin typeface="Times New Roman" panose="02020603050405020304" pitchFamily="18" charset="0"/>
                <a:ea typeface="Calibri" panose="020F0502020204030204" pitchFamily="34" charset="0"/>
                <a:cs typeface="Calibri" panose="020F0502020204030204" pitchFamily="34" charset="0"/>
              </a:rPr>
              <a:t>ALANYA ARKEOLOJİ MÜZESİ</a:t>
            </a:r>
            <a:endParaRPr lang="en-US" dirty="0">
              <a:solidFill>
                <a:schemeClr val="bg2">
                  <a:lumMod val="25000"/>
                </a:schemeClr>
              </a:solidFill>
            </a:endParaRPr>
          </a:p>
        </p:txBody>
      </p:sp>
      <p:sp>
        <p:nvSpPr>
          <p:cNvPr id="3" name="İçerik Yer Tutucusu 2"/>
          <p:cNvSpPr>
            <a:spLocks noGrp="1"/>
          </p:cNvSpPr>
          <p:nvPr>
            <p:ph idx="1"/>
          </p:nvPr>
        </p:nvSpPr>
        <p:spPr>
          <a:xfrm>
            <a:off x="836783" y="2082668"/>
            <a:ext cx="6494459" cy="3931920"/>
          </a:xfrm>
        </p:spPr>
        <p:txBody>
          <a:bodyPr>
            <a:noAutofit/>
          </a:bodyPr>
          <a:lstStyle/>
          <a:p>
            <a:pPr marL="0" indent="0" algn="just">
              <a:lnSpc>
                <a:spcPct val="150000"/>
              </a:lnSpc>
              <a:spcBef>
                <a:spcPts val="600"/>
              </a:spcBef>
              <a:spcAft>
                <a:spcPts val="600"/>
              </a:spcAft>
              <a:buNone/>
            </a:pPr>
            <a:r>
              <a:rPr lang="tr-TR"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Tunç çağı, Urartu, </a:t>
            </a:r>
            <a:r>
              <a:rPr lang="tr-TR" sz="2000" dirty="0" err="1">
                <a:solidFill>
                  <a:srgbClr val="000000"/>
                </a:solidFill>
                <a:latin typeface="Times New Roman" panose="02020603050405020304" pitchFamily="18" charset="0"/>
                <a:ea typeface="Calibri" panose="020F0502020204030204" pitchFamily="34" charset="0"/>
                <a:cs typeface="Calibri" panose="020F0502020204030204" pitchFamily="34" charset="0"/>
              </a:rPr>
              <a:t>Frig</a:t>
            </a:r>
            <a:r>
              <a:rPr lang="tr-TR"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 ve Lidya dönemlerine ait eserlerle 1967 yılında hizmete açılmıştır. Müzenin en önemli eseri M.S. 2.yy.’a tarihlenen bronz döküm Herakles heykelidir. Alanya müzesinde Arkaik, Klasik, Helenistik, Roma, Bizans dönemlerine ait bronz, mermer, pişmiş toprak, cam, mozaik buluntular ve sikke koleksiyonu vardır. Selçuklu ve Osmanlı dönemlerine ait Türk – İslam eserleri ise önemli bir yer tutmaktadır.</a:t>
            </a:r>
            <a:endPar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p:txBody>
      </p:sp>
      <p:pic>
        <p:nvPicPr>
          <p:cNvPr id="4" name="Resim 3" descr="Alanya Arkeoloji Müzesi"/>
          <p:cNvPicPr/>
          <p:nvPr/>
        </p:nvPicPr>
        <p:blipFill>
          <a:blip r:embed="rId2">
            <a:extLst>
              <a:ext uri="{28A0092B-C50C-407E-A947-70E740481C1C}">
                <a14:useLocalDpi xmlns:a14="http://schemas.microsoft.com/office/drawing/2010/main" val="0"/>
              </a:ext>
            </a:extLst>
          </a:blip>
          <a:srcRect/>
          <a:stretch>
            <a:fillRect/>
          </a:stretch>
        </p:blipFill>
        <p:spPr bwMode="auto">
          <a:xfrm>
            <a:off x="7503711" y="2082668"/>
            <a:ext cx="4150878" cy="2968843"/>
          </a:xfrm>
          <a:prstGeom prst="rect">
            <a:avLst/>
          </a:prstGeom>
          <a:noFill/>
          <a:ln>
            <a:noFill/>
          </a:ln>
        </p:spPr>
      </p:pic>
    </p:spTree>
    <p:extLst>
      <p:ext uri="{BB962C8B-B14F-4D97-AF65-F5344CB8AC3E}">
        <p14:creationId xmlns:p14="http://schemas.microsoft.com/office/powerpoint/2010/main" val="338711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2365"/>
            <a:ext cx="12192000" cy="7099325"/>
          </a:xfrm>
        </p:spPr>
      </p:pic>
      <p:sp>
        <p:nvSpPr>
          <p:cNvPr id="4" name="Unvan 1"/>
          <p:cNvSpPr>
            <a:spLocks noGrp="1"/>
          </p:cNvSpPr>
          <p:nvPr>
            <p:ph type="title"/>
          </p:nvPr>
        </p:nvSpPr>
        <p:spPr>
          <a:xfrm>
            <a:off x="2691063" y="2697480"/>
            <a:ext cx="6809874" cy="1371600"/>
          </a:xfrm>
        </p:spPr>
        <p:txBody>
          <a:bodyPr>
            <a:normAutofit fontScale="90000"/>
          </a:bodyPr>
          <a:lstStyle/>
          <a:p>
            <a:pPr algn="ctr"/>
            <a:r>
              <a:rPr lang="tr-TR" b="1" dirty="0">
                <a:solidFill>
                  <a:schemeClr val="bg2">
                    <a:lumMod val="25000"/>
                  </a:schemeClr>
                </a:solidFill>
              </a:rPr>
              <a:t>ENDEMİK VE YEREL BİTKİ TÜRLERİ</a:t>
            </a:r>
            <a:r>
              <a:rPr lang="en-US" dirty="0">
                <a:solidFill>
                  <a:schemeClr val="bg2">
                    <a:lumMod val="25000"/>
                  </a:schemeClr>
                </a:solidFill>
              </a:rPr>
              <a:t/>
            </a:r>
            <a:br>
              <a:rPr lang="en-US" dirty="0">
                <a:solidFill>
                  <a:schemeClr val="bg2">
                    <a:lumMod val="25000"/>
                  </a:schemeClr>
                </a:solidFill>
              </a:rPr>
            </a:br>
            <a:endParaRPr lang="en-US" dirty="0">
              <a:solidFill>
                <a:schemeClr val="bg2">
                  <a:lumMod val="25000"/>
                </a:schemeClr>
              </a:solidFill>
            </a:endParaRPr>
          </a:p>
        </p:txBody>
      </p:sp>
    </p:spTree>
    <p:extLst>
      <p:ext uri="{BB962C8B-B14F-4D97-AF65-F5344CB8AC3E}">
        <p14:creationId xmlns:p14="http://schemas.microsoft.com/office/powerpoint/2010/main" val="147960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307588928"/>
              </p:ext>
            </p:extLst>
          </p:nvPr>
        </p:nvGraphicFramePr>
        <p:xfrm>
          <a:off x="850231" y="2324684"/>
          <a:ext cx="6160169" cy="3291840"/>
        </p:xfrm>
        <a:graphic>
          <a:graphicData uri="http://schemas.openxmlformats.org/drawingml/2006/table">
            <a:tbl>
              <a:tblPr firstRow="1" firstCol="1" bandRow="1"/>
              <a:tblGrid>
                <a:gridCol w="6160169">
                  <a:extLst>
                    <a:ext uri="{9D8B030D-6E8A-4147-A177-3AD203B41FA5}">
                      <a16:colId xmlns:a16="http://schemas.microsoft.com/office/drawing/2014/main" val="468086654"/>
                    </a:ext>
                  </a:extLst>
                </a:gridCol>
              </a:tblGrid>
              <a:tr h="937260">
                <a:tc>
                  <a:txBody>
                    <a:bodyPr/>
                    <a:lstStyle/>
                    <a:p>
                      <a:pPr algn="just">
                        <a:lnSpc>
                          <a:spcPct val="150000"/>
                        </a:lnSpc>
                        <a:spcBef>
                          <a:spcPts val="600"/>
                        </a:spcBef>
                        <a:spcAft>
                          <a:spcPts val="0"/>
                        </a:spcAft>
                      </a:pPr>
                      <a:r>
                        <a:rPr lang="tr-TR"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Yılanyastığı bitkisi Alanya Kalesi çevresinde görülmektedir. Nisan ve haziran ayları arasında çiçek açar. Zehirli bir bitkidir. Çiğ yaprakları dilde rahatsızlığa neden olur. Yumrusu pişirilerek tüketilebilir. Köklerin yüzde yirmi beşi nişastadır.</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12784481"/>
                  </a:ext>
                </a:extLst>
              </a:tr>
            </a:tbl>
          </a:graphicData>
        </a:graphic>
      </p:graphicFrame>
      <p:pic>
        <p:nvPicPr>
          <p:cNvPr id="7" name="Resim 6" descr="Şifalı Bitkiler: Yılan yastığı (dana ayağı, nivik) Bitkisi"/>
          <p:cNvPicPr/>
          <p:nvPr/>
        </p:nvPicPr>
        <p:blipFill>
          <a:blip r:embed="rId2">
            <a:extLst>
              <a:ext uri="{28A0092B-C50C-407E-A947-70E740481C1C}">
                <a14:useLocalDpi xmlns:a14="http://schemas.microsoft.com/office/drawing/2010/main" val="0"/>
              </a:ext>
            </a:extLst>
          </a:blip>
          <a:srcRect/>
          <a:stretch>
            <a:fillRect/>
          </a:stretch>
        </p:blipFill>
        <p:spPr bwMode="auto">
          <a:xfrm>
            <a:off x="9163766" y="1058461"/>
            <a:ext cx="2506749" cy="2432667"/>
          </a:xfrm>
          <a:prstGeom prst="rect">
            <a:avLst/>
          </a:prstGeom>
          <a:noFill/>
          <a:ln>
            <a:noFill/>
          </a:ln>
        </p:spPr>
      </p:pic>
      <p:pic>
        <p:nvPicPr>
          <p:cNvPr id="8" name="Resim 7" descr="Yılan Bıçağı Çiçeği"/>
          <p:cNvPicPr/>
          <p:nvPr/>
        </p:nvPicPr>
        <p:blipFill rotWithShape="1">
          <a:blip r:embed="rId3" cstate="print">
            <a:extLst>
              <a:ext uri="{28A0092B-C50C-407E-A947-70E740481C1C}">
                <a14:useLocalDpi xmlns:a14="http://schemas.microsoft.com/office/drawing/2010/main" val="0"/>
              </a:ext>
            </a:extLst>
          </a:blip>
          <a:srcRect l="4080" r="13456" b="4715"/>
          <a:stretch/>
        </p:blipFill>
        <p:spPr bwMode="auto">
          <a:xfrm>
            <a:off x="8430010" y="3937743"/>
            <a:ext cx="3240505" cy="2125396"/>
          </a:xfrm>
          <a:prstGeom prst="rect">
            <a:avLst/>
          </a:prstGeom>
          <a:noFill/>
          <a:ln>
            <a:noFill/>
          </a:ln>
          <a:extLst>
            <a:ext uri="{53640926-AAD7-44D8-BBD7-CCE9431645EC}">
              <a14:shadowObscured xmlns:a14="http://schemas.microsoft.com/office/drawing/2010/main"/>
            </a:ext>
          </a:extLst>
        </p:spPr>
      </p:pic>
      <p:sp>
        <p:nvSpPr>
          <p:cNvPr id="10" name="Unvan 9"/>
          <p:cNvSpPr>
            <a:spLocks noGrp="1"/>
          </p:cNvSpPr>
          <p:nvPr>
            <p:ph type="title"/>
          </p:nvPr>
        </p:nvSpPr>
        <p:spPr>
          <a:xfrm>
            <a:off x="850231" y="1058461"/>
            <a:ext cx="6680803" cy="535596"/>
          </a:xfrm>
          <a:prstGeom prst="rect">
            <a:avLst/>
          </a:prstGeom>
        </p:spPr>
        <p:txBody>
          <a:bodyPr wrap="none">
            <a:spAutoFit/>
          </a:bodyPr>
          <a:lstStyle/>
          <a:p>
            <a:r>
              <a:rPr lang="tr-TR" sz="3200" b="1" dirty="0">
                <a:solidFill>
                  <a:schemeClr val="bg2">
                    <a:lumMod val="25000"/>
                  </a:schemeClr>
                </a:solidFill>
                <a:latin typeface="Times New Roman" panose="02020603050405020304" pitchFamily="18" charset="0"/>
                <a:ea typeface="Calibri" panose="020F0502020204030204" pitchFamily="34" charset="0"/>
                <a:cs typeface="Calibri" panose="020F0502020204030204" pitchFamily="34" charset="0"/>
              </a:rPr>
              <a:t>YILANYASTIĞI (</a:t>
            </a:r>
            <a:r>
              <a:rPr lang="tr-TR" sz="3200" b="1" i="1" dirty="0" err="1">
                <a:solidFill>
                  <a:schemeClr val="bg2">
                    <a:lumMod val="25000"/>
                  </a:schemeClr>
                </a:solidFill>
                <a:latin typeface="Times New Roman" panose="02020603050405020304" pitchFamily="18" charset="0"/>
                <a:ea typeface="Calibri" panose="020F0502020204030204" pitchFamily="34" charset="0"/>
                <a:cs typeface="Calibri" panose="020F0502020204030204" pitchFamily="34" charset="0"/>
              </a:rPr>
              <a:t>Arum</a:t>
            </a:r>
            <a:r>
              <a:rPr lang="tr-TR" sz="3200" b="1" i="1" dirty="0">
                <a:solidFill>
                  <a:schemeClr val="bg2">
                    <a:lumMod val="25000"/>
                  </a:schemeClr>
                </a:solidFill>
                <a:latin typeface="Times New Roman" panose="02020603050405020304" pitchFamily="18" charset="0"/>
                <a:ea typeface="Calibri" panose="020F0502020204030204" pitchFamily="34" charset="0"/>
                <a:cs typeface="Calibri" panose="020F0502020204030204" pitchFamily="34" charset="0"/>
              </a:rPr>
              <a:t> </a:t>
            </a:r>
            <a:r>
              <a:rPr lang="tr-TR" sz="3200" b="1" i="1" dirty="0" err="1">
                <a:solidFill>
                  <a:schemeClr val="bg2">
                    <a:lumMod val="25000"/>
                  </a:schemeClr>
                </a:solidFill>
                <a:latin typeface="Times New Roman" panose="02020603050405020304" pitchFamily="18" charset="0"/>
                <a:ea typeface="Calibri" panose="020F0502020204030204" pitchFamily="34" charset="0"/>
                <a:cs typeface="Calibri" panose="020F0502020204030204" pitchFamily="34" charset="0"/>
              </a:rPr>
              <a:t>maculatum</a:t>
            </a:r>
            <a:r>
              <a:rPr lang="tr-TR" sz="3200" b="1" dirty="0">
                <a:solidFill>
                  <a:schemeClr val="bg2">
                    <a:lumMod val="25000"/>
                  </a:schemeClr>
                </a:solidFill>
                <a:latin typeface="Times New Roman" panose="02020603050405020304" pitchFamily="18" charset="0"/>
                <a:ea typeface="Calibri" panose="020F0502020204030204" pitchFamily="34" charset="0"/>
                <a:cs typeface="Calibri" panose="020F0502020204030204" pitchFamily="34" charset="0"/>
              </a:rPr>
              <a:t>)</a:t>
            </a:r>
            <a:r>
              <a:rPr lang="tr-TR" sz="3200" dirty="0">
                <a:solidFill>
                  <a:schemeClr val="bg2">
                    <a:lumMod val="25000"/>
                  </a:schemeClr>
                </a:solidFill>
                <a:latin typeface="Times New Roman" panose="02020603050405020304" pitchFamily="18" charset="0"/>
                <a:ea typeface="Calibri" panose="020F0502020204030204" pitchFamily="34" charset="0"/>
              </a:rPr>
              <a:t> </a:t>
            </a:r>
            <a:endParaRPr lang="en-US" sz="3200" dirty="0">
              <a:solidFill>
                <a:schemeClr val="bg2">
                  <a:lumMod val="25000"/>
                </a:schemeClr>
              </a:solidFill>
            </a:endParaRPr>
          </a:p>
        </p:txBody>
      </p:sp>
    </p:spTree>
    <p:extLst>
      <p:ext uri="{BB962C8B-B14F-4D97-AF65-F5344CB8AC3E}">
        <p14:creationId xmlns:p14="http://schemas.microsoft.com/office/powerpoint/2010/main" val="106212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chemeClr val="bg2">
                    <a:lumMod val="25000"/>
                  </a:schemeClr>
                </a:solidFill>
                <a:latin typeface="Times New Roman" panose="02020603050405020304" pitchFamily="18" charset="0"/>
                <a:cs typeface="Times New Roman" panose="02020603050405020304" pitchFamily="18" charset="0"/>
              </a:rPr>
              <a:t>ÇAKŞIR OTU (</a:t>
            </a:r>
            <a:r>
              <a:rPr lang="tr-TR" sz="3200" b="1" i="1" dirty="0">
                <a:solidFill>
                  <a:schemeClr val="bg2">
                    <a:lumMod val="25000"/>
                  </a:schemeClr>
                </a:solidFill>
                <a:latin typeface="Times New Roman" panose="02020603050405020304" pitchFamily="18" charset="0"/>
                <a:cs typeface="Times New Roman" panose="02020603050405020304" pitchFamily="18" charset="0"/>
              </a:rPr>
              <a:t>Ferula </a:t>
            </a:r>
            <a:r>
              <a:rPr lang="tr-TR" sz="3200" b="1" i="1" dirty="0" err="1">
                <a:solidFill>
                  <a:schemeClr val="bg2">
                    <a:lumMod val="25000"/>
                  </a:schemeClr>
                </a:solidFill>
                <a:latin typeface="Times New Roman" panose="02020603050405020304" pitchFamily="18" charset="0"/>
                <a:cs typeface="Times New Roman" panose="02020603050405020304" pitchFamily="18" charset="0"/>
              </a:rPr>
              <a:t>Communis</a:t>
            </a:r>
            <a:r>
              <a:rPr lang="tr-TR" sz="3200" b="1" dirty="0">
                <a:solidFill>
                  <a:schemeClr val="bg2">
                    <a:lumMod val="25000"/>
                  </a:schemeClr>
                </a:solidFill>
                <a:latin typeface="Times New Roman" panose="02020603050405020304" pitchFamily="18" charset="0"/>
                <a:cs typeface="Times New Roman" panose="02020603050405020304" pitchFamily="18" charset="0"/>
              </a:rPr>
              <a:t>)</a:t>
            </a:r>
            <a:endParaRPr lang="en-US" sz="32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66800" y="2103120"/>
            <a:ext cx="6463553" cy="3931920"/>
          </a:xfrm>
        </p:spPr>
        <p:txBody>
          <a:bodyPr>
            <a:normAutofit/>
          </a:bodyPr>
          <a:lstStyle/>
          <a:p>
            <a:pPr marL="0" indent="0" algn="just">
              <a:buNone/>
            </a:pPr>
            <a:r>
              <a:rPr lang="tr-TR" sz="2400" dirty="0" err="1">
                <a:latin typeface="Times New Roman" panose="02020603050405020304" pitchFamily="18" charset="0"/>
                <a:ea typeface="Calibri" panose="020F0502020204030204" pitchFamily="34" charset="0"/>
                <a:cs typeface="Calibri" panose="020F0502020204030204" pitchFamily="34" charset="0"/>
              </a:rPr>
              <a:t>Maydonozgiller</a:t>
            </a:r>
            <a:r>
              <a:rPr lang="tr-TR" sz="2400" dirty="0">
                <a:latin typeface="Times New Roman" panose="02020603050405020304" pitchFamily="18" charset="0"/>
                <a:ea typeface="Calibri" panose="020F0502020204030204" pitchFamily="34" charset="0"/>
                <a:cs typeface="Calibri" panose="020F0502020204030204" pitchFamily="34" charset="0"/>
              </a:rPr>
              <a:t> familyasından olan çakşır otu kendiliğinden toprakta yetişen uzun boylu otsu çok yıllık bir bitkidir.  Çakşır otu bitkisi çok fazla kurak olmadığı takdirde her toprağa uyum sağlayabilir. Özünde nişasta, alkaloit, </a:t>
            </a:r>
            <a:r>
              <a:rPr lang="tr-TR" sz="2400" dirty="0" err="1">
                <a:latin typeface="Times New Roman" panose="02020603050405020304" pitchFamily="18" charset="0"/>
                <a:ea typeface="Calibri" panose="020F0502020204030204" pitchFamily="34" charset="0"/>
                <a:cs typeface="Calibri" panose="020F0502020204030204" pitchFamily="34" charset="0"/>
              </a:rPr>
              <a:t>saponin</a:t>
            </a:r>
            <a:r>
              <a:rPr lang="tr-TR" sz="2400" dirty="0">
                <a:latin typeface="Times New Roman" panose="02020603050405020304" pitchFamily="18" charset="0"/>
                <a:ea typeface="Calibri" panose="020F0502020204030204" pitchFamily="34" charset="0"/>
                <a:cs typeface="Calibri" panose="020F0502020204030204" pitchFamily="34" charset="0"/>
              </a:rPr>
              <a:t>, reçine ve tanen bulunmaktadır. Kokusu hoş değildir fakat sağlık açısından birçok yararı bulunmaktadır.</a:t>
            </a:r>
            <a:endParaRPr lang="en-US" sz="2400" dirty="0"/>
          </a:p>
        </p:txBody>
      </p:sp>
      <p:pic>
        <p:nvPicPr>
          <p:cNvPr id="4" name="Resim 3" descr="Çakşır otu nedir? Çakşır otunun faydaları nelerdir?"/>
          <p:cNvPicPr/>
          <p:nvPr/>
        </p:nvPicPr>
        <p:blipFill>
          <a:blip r:embed="rId2">
            <a:extLst>
              <a:ext uri="{28A0092B-C50C-407E-A947-70E740481C1C}">
                <a14:useLocalDpi xmlns:a14="http://schemas.microsoft.com/office/drawing/2010/main" val="0"/>
              </a:ext>
            </a:extLst>
          </a:blip>
          <a:srcRect/>
          <a:stretch>
            <a:fillRect/>
          </a:stretch>
        </p:blipFill>
        <p:spPr bwMode="auto">
          <a:xfrm>
            <a:off x="8984030" y="1335024"/>
            <a:ext cx="2514148" cy="2804060"/>
          </a:xfrm>
          <a:prstGeom prst="rect">
            <a:avLst/>
          </a:prstGeom>
          <a:noFill/>
          <a:ln>
            <a:noFill/>
          </a:ln>
        </p:spPr>
      </p:pic>
      <p:pic>
        <p:nvPicPr>
          <p:cNvPr id="5" name="Resim 4" descr="Çakşır Otunun Faydaları Nelerdir? - Nefis Yemek Tarifleri"/>
          <p:cNvPicPr/>
          <p:nvPr/>
        </p:nvPicPr>
        <p:blipFill>
          <a:blip r:embed="rId3">
            <a:extLst>
              <a:ext uri="{28A0092B-C50C-407E-A947-70E740481C1C}">
                <a14:useLocalDpi xmlns:a14="http://schemas.microsoft.com/office/drawing/2010/main" val="0"/>
              </a:ext>
            </a:extLst>
          </a:blip>
          <a:srcRect/>
          <a:stretch>
            <a:fillRect/>
          </a:stretch>
        </p:blipFill>
        <p:spPr bwMode="auto">
          <a:xfrm>
            <a:off x="8984030" y="4410335"/>
            <a:ext cx="2514148" cy="1624705"/>
          </a:xfrm>
          <a:prstGeom prst="rect">
            <a:avLst/>
          </a:prstGeom>
          <a:noFill/>
          <a:ln>
            <a:noFill/>
          </a:ln>
        </p:spPr>
      </p:pic>
    </p:spTree>
    <p:extLst>
      <p:ext uri="{BB962C8B-B14F-4D97-AF65-F5344CB8AC3E}">
        <p14:creationId xmlns:p14="http://schemas.microsoft.com/office/powerpoint/2010/main" val="275778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2645" y="683496"/>
            <a:ext cx="9400908" cy="1371600"/>
          </a:xfrm>
        </p:spPr>
        <p:txBody>
          <a:bodyPr>
            <a:normAutofit/>
          </a:bodyPr>
          <a:lstStyle/>
          <a:p>
            <a:r>
              <a:rPr lang="tr-TR" sz="3200" b="1" dirty="0">
                <a:solidFill>
                  <a:schemeClr val="bg2">
                    <a:lumMod val="25000"/>
                  </a:schemeClr>
                </a:solidFill>
                <a:latin typeface="Times New Roman" panose="02020603050405020304" pitchFamily="18" charset="0"/>
                <a:cs typeface="Times New Roman" panose="02020603050405020304" pitchFamily="18" charset="0"/>
              </a:rPr>
              <a:t>PEYGAMBER ÇİÇEĞİ</a:t>
            </a:r>
            <a:r>
              <a:rPr lang="tr-TR" sz="3200" dirty="0">
                <a:solidFill>
                  <a:schemeClr val="bg2">
                    <a:lumMod val="25000"/>
                  </a:schemeClr>
                </a:solidFill>
                <a:latin typeface="Times New Roman" panose="02020603050405020304" pitchFamily="18" charset="0"/>
                <a:cs typeface="Times New Roman" panose="02020603050405020304" pitchFamily="18" charset="0"/>
              </a:rPr>
              <a:t> (</a:t>
            </a:r>
            <a:r>
              <a:rPr lang="tr-TR" sz="3200" i="1" dirty="0">
                <a:solidFill>
                  <a:schemeClr val="bg2">
                    <a:lumMod val="25000"/>
                  </a:schemeClr>
                </a:solidFill>
                <a:latin typeface="Times New Roman" panose="02020603050405020304" pitchFamily="18" charset="0"/>
                <a:cs typeface="Times New Roman" panose="02020603050405020304" pitchFamily="18" charset="0"/>
              </a:rPr>
              <a:t>Centaurea </a:t>
            </a:r>
            <a:r>
              <a:rPr lang="tr-TR" sz="3200" i="1" dirty="0" err="1">
                <a:solidFill>
                  <a:schemeClr val="bg2">
                    <a:lumMod val="25000"/>
                  </a:schemeClr>
                </a:solidFill>
                <a:latin typeface="Times New Roman" panose="02020603050405020304" pitchFamily="18" charset="0"/>
                <a:cs typeface="Times New Roman" panose="02020603050405020304" pitchFamily="18" charset="0"/>
              </a:rPr>
              <a:t>cyanus</a:t>
            </a:r>
            <a:r>
              <a:rPr lang="tr-TR" sz="3200" dirty="0">
                <a:solidFill>
                  <a:schemeClr val="bg2">
                    <a:lumMod val="25000"/>
                  </a:schemeClr>
                </a:solidFill>
                <a:latin typeface="Times New Roman" panose="02020603050405020304" pitchFamily="18" charset="0"/>
                <a:cs typeface="Times New Roman" panose="02020603050405020304" pitchFamily="18" charset="0"/>
              </a:rPr>
              <a:t>)</a:t>
            </a:r>
            <a:endParaRPr lang="en-US" sz="32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006243671"/>
              </p:ext>
            </p:extLst>
          </p:nvPr>
        </p:nvGraphicFramePr>
        <p:xfrm>
          <a:off x="738174" y="2052453"/>
          <a:ext cx="10964778" cy="1529419"/>
        </p:xfrm>
        <a:graphic>
          <a:graphicData uri="http://schemas.openxmlformats.org/drawingml/2006/table">
            <a:tbl>
              <a:tblPr/>
              <a:tblGrid>
                <a:gridCol w="10964778">
                  <a:extLst>
                    <a:ext uri="{9D8B030D-6E8A-4147-A177-3AD203B41FA5}">
                      <a16:colId xmlns:a16="http://schemas.microsoft.com/office/drawing/2014/main" val="203398011"/>
                    </a:ext>
                  </a:extLst>
                </a:gridCol>
              </a:tblGrid>
              <a:tr h="1529419">
                <a:tc>
                  <a:txBody>
                    <a:bodyPr/>
                    <a:lstStyle/>
                    <a:p>
                      <a:pPr algn="just">
                        <a:lnSpc>
                          <a:spcPct val="115000"/>
                        </a:lnSpc>
                        <a:spcBef>
                          <a:spcPts val="600"/>
                        </a:spcBef>
                        <a:spcAft>
                          <a:spcPts val="600"/>
                        </a:spcAft>
                      </a:pPr>
                      <a:r>
                        <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 bitki, doğada nadir bulunan ve farklı renk çeşitleri bulunan şifalı bir bitki olmasından dolayı Peygamber çiçeği olarak adlandırılmıştır. Sağlığa birçok faydası olan ve eski dönemlerden bu yana sağlık için kullanılan bu bitkinin ana çiçek renginin mavi olmasından dolayı mavi kantaron olaraktan bilinir. Haziran ve ağustos aylarında çiçek açar.</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406989297"/>
                  </a:ext>
                </a:extLst>
              </a:tr>
            </a:tbl>
          </a:graphicData>
        </a:graphic>
      </p:graphicFrame>
      <p:pic>
        <p:nvPicPr>
          <p:cNvPr id="6" name="Resim 5" descr="C:\Users\HP\AppData\Local\Microsoft\Windows\INetCache\Content.Word\peygamber-çiçeği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1263" y="4040837"/>
            <a:ext cx="2854441" cy="2133667"/>
          </a:xfrm>
          <a:prstGeom prst="rect">
            <a:avLst/>
          </a:prstGeom>
          <a:noFill/>
          <a:ln>
            <a:noFill/>
          </a:ln>
        </p:spPr>
      </p:pic>
      <p:pic>
        <p:nvPicPr>
          <p:cNvPr id="7" name="Resim 6" descr="C:\Users\HP\Desktop\45854.png"/>
          <p:cNvPicPr/>
          <p:nvPr/>
        </p:nvPicPr>
        <p:blipFill rotWithShape="1">
          <a:blip r:embed="rId3" cstate="print">
            <a:extLst>
              <a:ext uri="{28A0092B-C50C-407E-A947-70E740481C1C}">
                <a14:useLocalDpi xmlns:a14="http://schemas.microsoft.com/office/drawing/2010/main" val="0"/>
              </a:ext>
            </a:extLst>
          </a:blip>
          <a:srcRect l="1" t="6750" r="-355" b="7530"/>
          <a:stretch/>
        </p:blipFill>
        <p:spPr bwMode="auto">
          <a:xfrm>
            <a:off x="4560469" y="4040837"/>
            <a:ext cx="2667000" cy="2133667"/>
          </a:xfrm>
          <a:prstGeom prst="rect">
            <a:avLst/>
          </a:prstGeom>
          <a:noFill/>
          <a:ln>
            <a:noFill/>
          </a:ln>
          <a:extLst>
            <a:ext uri="{53640926-AAD7-44D8-BBD7-CCE9431645EC}">
              <a14:shadowObscured xmlns:a14="http://schemas.microsoft.com/office/drawing/2010/main"/>
            </a:ext>
          </a:extLst>
        </p:spPr>
      </p:pic>
      <p:pic>
        <p:nvPicPr>
          <p:cNvPr id="8" name="Resim 7" descr="C:\Users\HP\Desktop\TKFXHEARRV1182022221644_dtovferzdo1062022102415_p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2394" y="4040837"/>
            <a:ext cx="2187290" cy="2133667"/>
          </a:xfrm>
          <a:prstGeom prst="rect">
            <a:avLst/>
          </a:prstGeom>
          <a:noFill/>
          <a:ln>
            <a:noFill/>
          </a:ln>
        </p:spPr>
      </p:pic>
    </p:spTree>
    <p:extLst>
      <p:ext uri="{BB962C8B-B14F-4D97-AF65-F5344CB8AC3E}">
        <p14:creationId xmlns:p14="http://schemas.microsoft.com/office/powerpoint/2010/main" val="154125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0388" y="694945"/>
            <a:ext cx="6136105" cy="1371600"/>
          </a:xfrm>
        </p:spPr>
        <p:txBody>
          <a:bodyPr>
            <a:normAutofit/>
          </a:bodyPr>
          <a:lstStyle/>
          <a:p>
            <a:r>
              <a:rPr lang="tr-TR" sz="3200" b="1" dirty="0">
                <a:solidFill>
                  <a:schemeClr val="bg2">
                    <a:lumMod val="25000"/>
                  </a:schemeClr>
                </a:solidFill>
                <a:latin typeface="Times New Roman" panose="02020603050405020304" pitchFamily="18" charset="0"/>
                <a:cs typeface="Times New Roman" panose="02020603050405020304" pitchFamily="18" charset="0"/>
              </a:rPr>
              <a:t>NARENCİYE (</a:t>
            </a:r>
            <a:r>
              <a:rPr lang="tr-TR" sz="3200" b="1" i="1" dirty="0">
                <a:solidFill>
                  <a:schemeClr val="bg2">
                    <a:lumMod val="25000"/>
                  </a:schemeClr>
                </a:solidFill>
                <a:latin typeface="Times New Roman" panose="02020603050405020304" pitchFamily="18" charset="0"/>
                <a:cs typeface="Times New Roman" panose="02020603050405020304" pitchFamily="18" charset="0"/>
              </a:rPr>
              <a:t>Citrus</a:t>
            </a:r>
            <a:r>
              <a:rPr lang="tr-TR" sz="3200" b="1" dirty="0">
                <a:solidFill>
                  <a:schemeClr val="bg2">
                    <a:lumMod val="25000"/>
                  </a:schemeClr>
                </a:solidFill>
                <a:latin typeface="Times New Roman" panose="02020603050405020304" pitchFamily="18" charset="0"/>
                <a:cs typeface="Times New Roman" panose="02020603050405020304" pitchFamily="18" charset="0"/>
              </a:rPr>
              <a:t>)</a:t>
            </a:r>
            <a:endParaRPr lang="en-US" sz="32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220004112"/>
              </p:ext>
            </p:extLst>
          </p:nvPr>
        </p:nvGraphicFramePr>
        <p:xfrm>
          <a:off x="787916" y="2040951"/>
          <a:ext cx="10844581" cy="1371600"/>
        </p:xfrm>
        <a:graphic>
          <a:graphicData uri="http://schemas.openxmlformats.org/drawingml/2006/table">
            <a:tbl>
              <a:tblPr firstRow="1" firstCol="1" bandRow="1"/>
              <a:tblGrid>
                <a:gridCol w="10844581">
                  <a:extLst>
                    <a:ext uri="{9D8B030D-6E8A-4147-A177-3AD203B41FA5}">
                      <a16:colId xmlns:a16="http://schemas.microsoft.com/office/drawing/2014/main" val="2549201702"/>
                    </a:ext>
                  </a:extLst>
                </a:gridCol>
              </a:tblGrid>
              <a:tr h="937260">
                <a:tc>
                  <a:txBody>
                    <a:bodyPr/>
                    <a:lstStyle/>
                    <a:p>
                      <a:pPr algn="just">
                        <a:lnSpc>
                          <a:spcPct val="150000"/>
                        </a:lnSpc>
                        <a:spcBef>
                          <a:spcPts val="600"/>
                        </a:spcBef>
                        <a:spcAft>
                          <a:spcPts val="0"/>
                        </a:spcAft>
                      </a:pPr>
                      <a:r>
                        <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Turunçgiller olarak da bilinir. Turunç, portakal, mandalina, limon ve greyfurt gibi turuncu ve sarı renkli meyve türleri vardır. Ilıman iklime sahip bölgelerde yetişmektedir. Meyvelerin tadı genellikle ekşidir. Meyveler %3 yağ içerir. Özellikle C vitamini bakımından zengindir.</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3706766226"/>
                  </a:ext>
                </a:extLst>
              </a:tr>
            </a:tbl>
          </a:graphicData>
        </a:graphic>
      </p:graphicFrame>
      <p:pic>
        <p:nvPicPr>
          <p:cNvPr id="6" name="Resim 5" descr="C:\Users\HP\Desktop\narenciye-nedir-super-vitaminli-7-cesit-2.jpg"/>
          <p:cNvPicPr/>
          <p:nvPr/>
        </p:nvPicPr>
        <p:blipFill>
          <a:blip r:embed="rId2">
            <a:extLst>
              <a:ext uri="{28A0092B-C50C-407E-A947-70E740481C1C}">
                <a14:useLocalDpi xmlns:a14="http://schemas.microsoft.com/office/drawing/2010/main" val="0"/>
              </a:ext>
            </a:extLst>
          </a:blip>
          <a:srcRect/>
          <a:stretch>
            <a:fillRect/>
          </a:stretch>
        </p:blipFill>
        <p:spPr bwMode="auto">
          <a:xfrm>
            <a:off x="1295934" y="4158649"/>
            <a:ext cx="2682507" cy="1977140"/>
          </a:xfrm>
          <a:prstGeom prst="rect">
            <a:avLst/>
          </a:prstGeom>
          <a:noFill/>
          <a:ln>
            <a:noFill/>
          </a:ln>
        </p:spPr>
      </p:pic>
      <p:pic>
        <p:nvPicPr>
          <p:cNvPr id="7" name="Resim 6" descr="C:\Users\HP\Desktop\136372-0.jpg"/>
          <p:cNvPicPr/>
          <p:nvPr/>
        </p:nvPicPr>
        <p:blipFill>
          <a:blip r:embed="rId3">
            <a:extLst>
              <a:ext uri="{28A0092B-C50C-407E-A947-70E740481C1C}">
                <a14:useLocalDpi xmlns:a14="http://schemas.microsoft.com/office/drawing/2010/main" val="0"/>
              </a:ext>
            </a:extLst>
          </a:blip>
          <a:srcRect/>
          <a:stretch>
            <a:fillRect/>
          </a:stretch>
        </p:blipFill>
        <p:spPr bwMode="auto">
          <a:xfrm>
            <a:off x="4740675" y="4158649"/>
            <a:ext cx="2939064" cy="1977140"/>
          </a:xfrm>
          <a:prstGeom prst="rect">
            <a:avLst/>
          </a:prstGeom>
          <a:noFill/>
          <a:ln>
            <a:noFill/>
          </a:ln>
        </p:spPr>
      </p:pic>
      <p:pic>
        <p:nvPicPr>
          <p:cNvPr id="8" name="Resim 7" descr="C:\Users\HP\Desktop\d300c00b-a197-49da-9fd2-556839dd8615-a9d3d5cd-86db-4106-9c54-ef97d9f2839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1973" y="4158649"/>
            <a:ext cx="2643122" cy="1977140"/>
          </a:xfrm>
          <a:prstGeom prst="rect">
            <a:avLst/>
          </a:prstGeom>
          <a:noFill/>
          <a:ln>
            <a:noFill/>
          </a:ln>
        </p:spPr>
      </p:pic>
    </p:spTree>
    <p:extLst>
      <p:ext uri="{BB962C8B-B14F-4D97-AF65-F5344CB8AC3E}">
        <p14:creationId xmlns:p14="http://schemas.microsoft.com/office/powerpoint/2010/main" val="140888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8568" y="514098"/>
            <a:ext cx="10058400" cy="1371600"/>
          </a:xfrm>
        </p:spPr>
        <p:txBody>
          <a:bodyPr>
            <a:normAutofit/>
          </a:bodyPr>
          <a:lstStyle/>
          <a:p>
            <a:r>
              <a:rPr lang="tr-TR" sz="3200" b="1" dirty="0">
                <a:solidFill>
                  <a:schemeClr val="bg2">
                    <a:lumMod val="25000"/>
                  </a:schemeClr>
                </a:solidFill>
                <a:latin typeface="Times New Roman" panose="02020603050405020304" pitchFamily="18" charset="0"/>
                <a:cs typeface="Times New Roman" panose="02020603050405020304" pitchFamily="18" charset="0"/>
              </a:rPr>
              <a:t>ZEYTİN AĞACI</a:t>
            </a:r>
            <a:r>
              <a:rPr lang="tr-TR" sz="3200" dirty="0">
                <a:solidFill>
                  <a:schemeClr val="bg2">
                    <a:lumMod val="25000"/>
                  </a:schemeClr>
                </a:solidFill>
                <a:latin typeface="Times New Roman" panose="02020603050405020304" pitchFamily="18" charset="0"/>
                <a:cs typeface="Times New Roman" panose="02020603050405020304" pitchFamily="18" charset="0"/>
              </a:rPr>
              <a:t> </a:t>
            </a:r>
            <a:r>
              <a:rPr lang="tr-TR" sz="3200" b="1" dirty="0">
                <a:solidFill>
                  <a:schemeClr val="bg2">
                    <a:lumMod val="25000"/>
                  </a:schemeClr>
                </a:solidFill>
                <a:latin typeface="Times New Roman" panose="02020603050405020304" pitchFamily="18" charset="0"/>
                <a:cs typeface="Times New Roman" panose="02020603050405020304" pitchFamily="18" charset="0"/>
              </a:rPr>
              <a:t>(OLEA EUROPAEA L.)</a:t>
            </a:r>
            <a:endParaRPr lang="en-US" sz="32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14147699"/>
              </p:ext>
            </p:extLst>
          </p:nvPr>
        </p:nvGraphicFramePr>
        <p:xfrm>
          <a:off x="748287" y="1885698"/>
          <a:ext cx="10980821" cy="1828800"/>
        </p:xfrm>
        <a:graphic>
          <a:graphicData uri="http://schemas.openxmlformats.org/drawingml/2006/table">
            <a:tbl>
              <a:tblPr/>
              <a:tblGrid>
                <a:gridCol w="10980821">
                  <a:extLst>
                    <a:ext uri="{9D8B030D-6E8A-4147-A177-3AD203B41FA5}">
                      <a16:colId xmlns:a16="http://schemas.microsoft.com/office/drawing/2014/main" val="475878741"/>
                    </a:ext>
                  </a:extLst>
                </a:gridCol>
              </a:tblGrid>
              <a:tr h="0">
                <a:tc>
                  <a:txBody>
                    <a:bodyPr/>
                    <a:lstStyle/>
                    <a:p>
                      <a:pPr algn="just">
                        <a:lnSpc>
                          <a:spcPct val="150000"/>
                        </a:lnSpc>
                        <a:spcBef>
                          <a:spcPts val="600"/>
                        </a:spcBef>
                        <a:spcAft>
                          <a:spcPts val="600"/>
                        </a:spcAft>
                      </a:pPr>
                      <a:r>
                        <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Zeytin ağacı ağır ve zahmetli büyümesine karşın uzun ömürlü ve dayanıklı bir ağaç olması nedeni ile adı mitoloji ve botanikte "Ölümsüz </a:t>
                      </a:r>
                      <a:r>
                        <a:rPr lang="tr-TR"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Ağaç"tır</a:t>
                      </a:r>
                      <a:r>
                        <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Zeytin ağacı ışığı, güneşi ve 15°C üstündeki sıcaklığı sevdiği için en verimli ortam yazları sıcak, kışları ise ılıman geçen iklimlerdir. Çalı görünümündeki zeytin ağacının yapraklarının üst yüzü koyu, alt yüzü ise gümüş rengindedir.</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364175253"/>
                  </a:ext>
                </a:extLst>
              </a:tr>
            </a:tbl>
          </a:graphicData>
        </a:graphic>
      </p:graphicFrame>
      <p:pic>
        <p:nvPicPr>
          <p:cNvPr id="6" name="Resim 5" descr="Zeytin Ağacı Özellikleri Nelerdir, Nasıl Yetiştirilir? - Püf Noktası"/>
          <p:cNvPicPr/>
          <p:nvPr/>
        </p:nvPicPr>
        <p:blipFill>
          <a:blip r:embed="rId2">
            <a:extLst>
              <a:ext uri="{28A0092B-C50C-407E-A947-70E740481C1C}">
                <a14:useLocalDpi xmlns:a14="http://schemas.microsoft.com/office/drawing/2010/main" val="0"/>
              </a:ext>
            </a:extLst>
          </a:blip>
          <a:srcRect/>
          <a:stretch>
            <a:fillRect/>
          </a:stretch>
        </p:blipFill>
        <p:spPr bwMode="auto">
          <a:xfrm>
            <a:off x="978568" y="4312844"/>
            <a:ext cx="3192379" cy="1994266"/>
          </a:xfrm>
          <a:prstGeom prst="rect">
            <a:avLst/>
          </a:prstGeom>
          <a:noFill/>
          <a:ln>
            <a:noFill/>
          </a:ln>
        </p:spPr>
      </p:pic>
      <p:pic>
        <p:nvPicPr>
          <p:cNvPr id="7" name="Resim 6" descr="Bakanlığın zeytin ağaçları &quot;formülü&quot; çöktü - Güncel - ODATV"/>
          <p:cNvPicPr/>
          <p:nvPr/>
        </p:nvPicPr>
        <p:blipFill rotWithShape="1">
          <a:blip r:embed="rId3">
            <a:extLst>
              <a:ext uri="{28A0092B-C50C-407E-A947-70E740481C1C}">
                <a14:useLocalDpi xmlns:a14="http://schemas.microsoft.com/office/drawing/2010/main" val="0"/>
              </a:ext>
            </a:extLst>
          </a:blip>
          <a:srcRect l="23991"/>
          <a:stretch/>
        </p:blipFill>
        <p:spPr bwMode="auto">
          <a:xfrm>
            <a:off x="4921566" y="4312844"/>
            <a:ext cx="2634265" cy="1994266"/>
          </a:xfrm>
          <a:prstGeom prst="rect">
            <a:avLst/>
          </a:prstGeom>
          <a:noFill/>
          <a:ln>
            <a:noFill/>
          </a:ln>
          <a:extLst>
            <a:ext uri="{53640926-AAD7-44D8-BBD7-CCE9431645EC}">
              <a14:shadowObscured xmlns:a14="http://schemas.microsoft.com/office/drawing/2010/main"/>
            </a:ext>
          </a:extLst>
        </p:spPr>
      </p:pic>
      <p:pic>
        <p:nvPicPr>
          <p:cNvPr id="8" name="Resim 7" descr="ZEYTİN AĞACI"/>
          <p:cNvPicPr/>
          <p:nvPr/>
        </p:nvPicPr>
        <p:blipFill rotWithShape="1">
          <a:blip r:embed="rId4">
            <a:extLst>
              <a:ext uri="{28A0092B-C50C-407E-A947-70E740481C1C}">
                <a14:useLocalDpi xmlns:a14="http://schemas.microsoft.com/office/drawing/2010/main" val="0"/>
              </a:ext>
            </a:extLst>
          </a:blip>
          <a:srcRect l="28760" r="11256"/>
          <a:stretch/>
        </p:blipFill>
        <p:spPr bwMode="auto">
          <a:xfrm>
            <a:off x="8306449" y="4312844"/>
            <a:ext cx="2971151" cy="19942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992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642594"/>
            <a:ext cx="5735053" cy="1371600"/>
          </a:xfrm>
        </p:spPr>
        <p:txBody>
          <a:bodyPr>
            <a:normAutofit/>
          </a:bodyPr>
          <a:lstStyle/>
          <a:p>
            <a:r>
              <a:rPr lang="en-US" sz="3200" b="1" dirty="0">
                <a:solidFill>
                  <a:schemeClr val="bg2">
                    <a:lumMod val="25000"/>
                  </a:schemeClr>
                </a:solidFill>
                <a:latin typeface="Times New Roman" panose="02020603050405020304" pitchFamily="18" charset="0"/>
                <a:cs typeface="Times New Roman" panose="02020603050405020304" pitchFamily="18" charset="0"/>
              </a:rPr>
              <a:t>MUZ (</a:t>
            </a:r>
            <a:r>
              <a:rPr lang="en-US" sz="3200" b="1" i="1" dirty="0">
                <a:solidFill>
                  <a:schemeClr val="bg2">
                    <a:lumMod val="25000"/>
                  </a:schemeClr>
                </a:solidFill>
                <a:latin typeface="Times New Roman" panose="02020603050405020304" pitchFamily="18" charset="0"/>
                <a:cs typeface="Times New Roman" panose="02020603050405020304" pitchFamily="18" charset="0"/>
              </a:rPr>
              <a:t>Musa, Musaceace</a:t>
            </a:r>
            <a:r>
              <a:rPr lang="en-US" sz="3200" b="1"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4" name="Dikdörtgen 3"/>
          <p:cNvSpPr/>
          <p:nvPr/>
        </p:nvSpPr>
        <p:spPr>
          <a:xfrm>
            <a:off x="1066800" y="2014194"/>
            <a:ext cx="6096000" cy="310854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Muzgiller</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familyasından, sıcak bölgelerde yetişen, çok yıllık ve çok büyük bir otsu bitki cinsidir.  Akdeniz kıyısında Manavgat, Alanya ve Anamur çevresinde yaygındır. Ortam sıcaklığı +10°C üzerindeki bölgelerde yaşar ve doğrudan güneş alan nemli toprakları tercih eder. </a:t>
            </a:r>
            <a:r>
              <a:rPr kumimoji="0" lang="tr-TR" sz="2800" b="0" i="0" u="none" strike="noStrike" kern="1200" cap="none" spc="0" normalizeH="0" baseline="0" noProof="0" dirty="0">
                <a:ln>
                  <a:noFill/>
                </a:ln>
                <a:solidFill>
                  <a:srgbClr val="6A6A6A"/>
                </a:solidFill>
                <a:effectLst/>
                <a:uLnTx/>
                <a:uFillTx/>
                <a:latin typeface="Helvetica" panose="020B0604020202020204" pitchFamily="34" charset="0"/>
                <a:ea typeface="Calibri" panose="020F0502020204030204" pitchFamily="34" charset="0"/>
                <a:cs typeface="Times New Roman" panose="02020603050405020304" pitchFamily="18" charset="0"/>
              </a:rPr>
              <a:t>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B6 vitamini, potasyum ve </a:t>
            </a:r>
            <a:r>
              <a:rPr kumimoji="0" lang="tr-TR"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folik</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asit bakımından çok zengin bir meyvedir.</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5" name="Resim 4" descr="Tropikal Tarım Meyve Verme Durumunda Muz Fidanı 2 3 Yaş Fiyatı"/>
          <p:cNvPicPr/>
          <p:nvPr/>
        </p:nvPicPr>
        <p:blipFill rotWithShape="1">
          <a:blip r:embed="rId2">
            <a:extLst>
              <a:ext uri="{28A0092B-C50C-407E-A947-70E740481C1C}">
                <a14:useLocalDpi xmlns:a14="http://schemas.microsoft.com/office/drawing/2010/main" val="0"/>
              </a:ext>
            </a:extLst>
          </a:blip>
          <a:srcRect l="13689" t="-334" r="13860" b="4150"/>
          <a:stretch/>
        </p:blipFill>
        <p:spPr bwMode="auto">
          <a:xfrm>
            <a:off x="8478486" y="834190"/>
            <a:ext cx="2767029" cy="3621672"/>
          </a:xfrm>
          <a:prstGeom prst="rect">
            <a:avLst/>
          </a:prstGeom>
          <a:noFill/>
          <a:ln>
            <a:noFill/>
          </a:ln>
          <a:extLst>
            <a:ext uri="{53640926-AAD7-44D8-BBD7-CCE9431645EC}">
              <a14:shadowObscured xmlns:a14="http://schemas.microsoft.com/office/drawing/2010/main"/>
            </a:ext>
          </a:extLst>
        </p:spPr>
      </p:pic>
      <p:pic>
        <p:nvPicPr>
          <p:cNvPr id="6" name="Resim 5" descr="Muzun Faydaları Nelerdi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486" y="4769651"/>
            <a:ext cx="2767029" cy="1454685"/>
          </a:xfrm>
          <a:prstGeom prst="rect">
            <a:avLst/>
          </a:prstGeom>
          <a:noFill/>
          <a:ln>
            <a:noFill/>
          </a:ln>
        </p:spPr>
      </p:pic>
    </p:spTree>
    <p:extLst>
      <p:ext uri="{BB962C8B-B14F-4D97-AF65-F5344CB8AC3E}">
        <p14:creationId xmlns:p14="http://schemas.microsoft.com/office/powerpoint/2010/main" val="495315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3131" y="1741529"/>
            <a:ext cx="10811353" cy="2149642"/>
          </a:xfrm>
        </p:spPr>
        <p:txBody>
          <a:bodyPr>
            <a:noAutofit/>
          </a:bodyPr>
          <a:lstStyle/>
          <a:p>
            <a:pPr algn="just"/>
            <a:r>
              <a:rPr lang="tr-TR" sz="2400" dirty="0"/>
              <a:t>Tropik iklime sahip bölgeler yanında, subtropikal iklime don fazla olmaması kaydıyla Akdeniz iklimine sahip çeşitli bölgelerde de yetiştirilir. Taze olarak tüketilir, ayrıca yemeklerde ve salatalarda kullanılır. Çok besleyicidir.  Enerji değeri yüksek bir meyve olan avokado, yağ, lif, protein, vitamin ve mineraller açısından da oldukça zengindir. Bunlara ek olarak oleik asit, folik asit, omega 3 ve 6 içerir.</a:t>
            </a:r>
            <a:endParaRPr lang="en-US" sz="1600" dirty="0"/>
          </a:p>
        </p:txBody>
      </p:sp>
      <p:sp>
        <p:nvSpPr>
          <p:cNvPr id="4" name="Dikdörtgen 3"/>
          <p:cNvSpPr/>
          <p:nvPr/>
        </p:nvSpPr>
        <p:spPr>
          <a:xfrm>
            <a:off x="803131" y="950313"/>
            <a:ext cx="579017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E7E0C7">
                    <a:lumMod val="25000"/>
                  </a:srgbClr>
                </a:solidFill>
                <a:effectLst/>
                <a:uLnTx/>
                <a:uFillTx/>
                <a:latin typeface="Times New Roman" panose="02020603050405020304" pitchFamily="18" charset="0"/>
                <a:ea typeface="Calibri" panose="020F0502020204030204" pitchFamily="34" charset="0"/>
                <a:cs typeface="Calibri" panose="020F0502020204030204" pitchFamily="34" charset="0"/>
              </a:rPr>
              <a:t>AVOKADO (</a:t>
            </a:r>
            <a:r>
              <a:rPr kumimoji="0" lang="tr-TR" sz="3200" b="1" i="1" u="none" strike="noStrike" kern="1200" cap="none" spc="0" normalizeH="0" baseline="0" noProof="0" dirty="0" err="1">
                <a:ln>
                  <a:noFill/>
                </a:ln>
                <a:solidFill>
                  <a:srgbClr val="E7E0C7">
                    <a:lumMod val="25000"/>
                  </a:srgbClr>
                </a:solidFill>
                <a:effectLst/>
                <a:uLnTx/>
                <a:uFillTx/>
                <a:latin typeface="Times New Roman" panose="02020603050405020304" pitchFamily="18" charset="0"/>
                <a:ea typeface="Calibri" panose="020F0502020204030204" pitchFamily="34" charset="0"/>
                <a:cs typeface="Calibri" panose="020F0502020204030204" pitchFamily="34" charset="0"/>
              </a:rPr>
              <a:t>Persea</a:t>
            </a:r>
            <a:r>
              <a:rPr kumimoji="0" lang="tr-TR" sz="3200" b="1" i="1" u="none" strike="noStrike" kern="1200" cap="none" spc="0" normalizeH="0" baseline="0" noProof="0" dirty="0">
                <a:ln>
                  <a:noFill/>
                </a:ln>
                <a:solidFill>
                  <a:srgbClr val="E7E0C7">
                    <a:lumMod val="25000"/>
                  </a:srgbClr>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tr-TR" sz="3200" b="1" i="1" u="none" strike="noStrike" kern="1200" cap="none" spc="0" normalizeH="0" baseline="0" noProof="0" dirty="0" err="1">
                <a:ln>
                  <a:noFill/>
                </a:ln>
                <a:solidFill>
                  <a:srgbClr val="E7E0C7">
                    <a:lumMod val="25000"/>
                  </a:srgbClr>
                </a:solidFill>
                <a:effectLst/>
                <a:uLnTx/>
                <a:uFillTx/>
                <a:latin typeface="Times New Roman" panose="02020603050405020304" pitchFamily="18" charset="0"/>
                <a:ea typeface="Calibri" panose="020F0502020204030204" pitchFamily="34" charset="0"/>
                <a:cs typeface="Calibri" panose="020F0502020204030204" pitchFamily="34" charset="0"/>
              </a:rPr>
              <a:t>americana</a:t>
            </a:r>
            <a:r>
              <a:rPr kumimoji="0" lang="tr-TR" sz="3200" b="1" i="0" u="none" strike="noStrike" kern="1200" cap="none" spc="0" normalizeH="0" baseline="0" noProof="0" dirty="0">
                <a:ln>
                  <a:noFill/>
                </a:ln>
                <a:solidFill>
                  <a:srgbClr val="E7E0C7">
                    <a:lumMod val="25000"/>
                  </a:srgbClr>
                </a:solidFill>
                <a:effectLst/>
                <a:uLnTx/>
                <a:uFillTx/>
                <a:latin typeface="Times New Roman" panose="02020603050405020304" pitchFamily="18" charset="0"/>
                <a:ea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rgbClr val="E7E0C7">
                  <a:lumMod val="25000"/>
                </a:srgbClr>
              </a:solidFill>
              <a:effectLst/>
              <a:uLnTx/>
              <a:uFillTx/>
              <a:latin typeface="Garamond" panose="02020404030301010803"/>
              <a:ea typeface="+mn-ea"/>
              <a:cs typeface="+mn-cs"/>
            </a:endParaRPr>
          </a:p>
        </p:txBody>
      </p:sp>
      <p:pic>
        <p:nvPicPr>
          <p:cNvPr id="5" name="Resim 4" descr="Erdemli'de Avakado Yetiştiriciliği Ziyareti - Akdeniz Naturel Yaşam Derneğ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31" y="4097639"/>
            <a:ext cx="3108810" cy="2063666"/>
          </a:xfrm>
          <a:prstGeom prst="rect">
            <a:avLst/>
          </a:prstGeom>
          <a:noFill/>
          <a:ln>
            <a:noFill/>
          </a:ln>
        </p:spPr>
      </p:pic>
      <p:pic>
        <p:nvPicPr>
          <p:cNvPr id="6" name="Resim 5" descr="Avakado nasıl yenir? Kahvaltıda, yemeklerde nasıl tüketilir?Keşfet"/>
          <p:cNvPicPr/>
          <p:nvPr/>
        </p:nvPicPr>
        <p:blipFill>
          <a:blip r:embed="rId3">
            <a:extLst>
              <a:ext uri="{28A0092B-C50C-407E-A947-70E740481C1C}">
                <a14:useLocalDpi xmlns:a14="http://schemas.microsoft.com/office/drawing/2010/main" val="0"/>
              </a:ext>
            </a:extLst>
          </a:blip>
          <a:srcRect/>
          <a:stretch>
            <a:fillRect/>
          </a:stretch>
        </p:blipFill>
        <p:spPr bwMode="auto">
          <a:xfrm>
            <a:off x="4454104" y="4097667"/>
            <a:ext cx="3001597" cy="2063638"/>
          </a:xfrm>
          <a:prstGeom prst="rect">
            <a:avLst/>
          </a:prstGeom>
          <a:noFill/>
          <a:ln>
            <a:noFill/>
          </a:ln>
        </p:spPr>
      </p:pic>
      <p:pic>
        <p:nvPicPr>
          <p:cNvPr id="7" name="Resim 6" descr="Avakado Yetiştiriciliği Kazandıracak"/>
          <p:cNvPicPr/>
          <p:nvPr/>
        </p:nvPicPr>
        <p:blipFill>
          <a:blip r:embed="rId4">
            <a:extLst>
              <a:ext uri="{28A0092B-C50C-407E-A947-70E740481C1C}">
                <a14:useLocalDpi xmlns:a14="http://schemas.microsoft.com/office/drawing/2010/main" val="0"/>
              </a:ext>
            </a:extLst>
          </a:blip>
          <a:srcRect/>
          <a:stretch>
            <a:fillRect/>
          </a:stretch>
        </p:blipFill>
        <p:spPr bwMode="auto">
          <a:xfrm>
            <a:off x="7997864" y="4097639"/>
            <a:ext cx="3336758" cy="2063666"/>
          </a:xfrm>
          <a:prstGeom prst="rect">
            <a:avLst/>
          </a:prstGeom>
          <a:noFill/>
          <a:ln>
            <a:noFill/>
          </a:ln>
        </p:spPr>
      </p:pic>
    </p:spTree>
    <p:extLst>
      <p:ext uri="{BB962C8B-B14F-4D97-AF65-F5344CB8AC3E}">
        <p14:creationId xmlns:p14="http://schemas.microsoft.com/office/powerpoint/2010/main" val="77879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49320" y="2652856"/>
            <a:ext cx="8548255" cy="1371600"/>
          </a:xfrm>
        </p:spPr>
        <p:txBody>
          <a:bodyPr>
            <a:normAutofit/>
          </a:bodyPr>
          <a:lstStyle/>
          <a:p>
            <a:pPr algn="ctr"/>
            <a:r>
              <a:rPr lang="en-US" b="1" dirty="0">
                <a:solidFill>
                  <a:schemeClr val="bg2">
                    <a:lumMod val="25000"/>
                  </a:schemeClr>
                </a:solidFill>
              </a:rPr>
              <a:t>BÖLGEMIZDE YAŞAYAN HAYVAN TÜRLERI</a:t>
            </a:r>
            <a:endParaRPr lang="en-US" dirty="0">
              <a:solidFill>
                <a:schemeClr val="bg2">
                  <a:lumMod val="25000"/>
                </a:schemeClr>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972" y="-676708"/>
            <a:ext cx="5895476" cy="3932237"/>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6079">
            <a:off x="8570829" y="3545211"/>
            <a:ext cx="3093149" cy="2788989"/>
          </a:xfrm>
          <a:prstGeom prst="rect">
            <a:avLst/>
          </a:prstGeom>
        </p:spPr>
      </p:pic>
    </p:spTree>
    <p:extLst>
      <p:ext uri="{BB962C8B-B14F-4D97-AF65-F5344CB8AC3E}">
        <p14:creationId xmlns:p14="http://schemas.microsoft.com/office/powerpoint/2010/main" val="197203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910259" y="2902208"/>
            <a:ext cx="4801450" cy="1325563"/>
          </a:xfrm>
        </p:spPr>
        <p:txBody>
          <a:bodyPr>
            <a:noAutofit/>
          </a:bodyPr>
          <a:lstStyle/>
          <a:p>
            <a:pPr algn="ctr"/>
            <a:r>
              <a:rPr lang="tr-TR" sz="3200" dirty="0">
                <a:solidFill>
                  <a:schemeClr val="bg2">
                    <a:lumMod val="25000"/>
                  </a:schemeClr>
                </a:solidFill>
                <a:latin typeface="Times New Roman" panose="02020603050405020304" pitchFamily="18" charset="0"/>
                <a:cs typeface="Times New Roman" panose="02020603050405020304" pitchFamily="18" charset="0"/>
              </a:rPr>
              <a:t>Doğal alanlara ziyaretlerde misafirlerimize davranış kuralları ile ilgili bilgi verip, kültürel alanlarımıza, endemik bitki türlerine ve bölgemizde yaşayan hayvan türlerine zarar verilmesinin önüne geçmeyi benimsedik.</a:t>
            </a:r>
            <a:endParaRPr lang="en-US" sz="32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18" y="388659"/>
            <a:ext cx="5800437" cy="6134275"/>
          </a:xfrm>
          <a:prstGeom prst="rect">
            <a:avLst/>
          </a:prstGeom>
        </p:spPr>
      </p:pic>
    </p:spTree>
    <p:extLst>
      <p:ext uri="{BB962C8B-B14F-4D97-AF65-F5344CB8AC3E}">
        <p14:creationId xmlns:p14="http://schemas.microsoft.com/office/powerpoint/2010/main" val="107823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nvPr>
        </p:nvGraphicFramePr>
        <p:xfrm>
          <a:off x="505325" y="710539"/>
          <a:ext cx="4916906" cy="1615440"/>
        </p:xfrm>
        <a:graphic>
          <a:graphicData uri="http://schemas.openxmlformats.org/drawingml/2006/table">
            <a:tbl>
              <a:tblPr/>
              <a:tblGrid>
                <a:gridCol w="4916906">
                  <a:extLst>
                    <a:ext uri="{9D8B030D-6E8A-4147-A177-3AD203B41FA5}">
                      <a16:colId xmlns:a16="http://schemas.microsoft.com/office/drawing/2014/main" val="3174500966"/>
                    </a:ext>
                  </a:extLst>
                </a:gridCol>
              </a:tblGrid>
              <a:tr h="0">
                <a:tc>
                  <a:txBody>
                    <a:bodyPr/>
                    <a:lstStyle/>
                    <a:p>
                      <a:pPr algn="ctr">
                        <a:lnSpc>
                          <a:spcPct val="150000"/>
                        </a:lnSpc>
                        <a:spcBef>
                          <a:spcPts val="600"/>
                        </a:spcBef>
                        <a:spcAft>
                          <a:spcPts val="600"/>
                        </a:spcAft>
                      </a:pPr>
                      <a:r>
                        <a:rPr lang="tr-TR" sz="3200" b="1" dirty="0">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ARAP BÜLBÜLÜ </a:t>
                      </a:r>
                    </a:p>
                    <a:p>
                      <a:pPr algn="l">
                        <a:lnSpc>
                          <a:spcPct val="150000"/>
                        </a:lnSpc>
                        <a:spcBef>
                          <a:spcPts val="600"/>
                        </a:spcBef>
                        <a:spcAft>
                          <a:spcPts val="600"/>
                        </a:spcAft>
                      </a:pPr>
                      <a:r>
                        <a:rPr lang="tr-TR" sz="3200" b="1" dirty="0">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a:t>
                      </a:r>
                      <a:r>
                        <a:rPr lang="tr-TR" sz="3200" b="1" i="1" dirty="0" err="1">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Pycnonotus</a:t>
                      </a:r>
                      <a:r>
                        <a:rPr lang="tr-TR" sz="3200" b="1" i="1" dirty="0">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 </a:t>
                      </a:r>
                      <a:r>
                        <a:rPr lang="tr-TR" sz="3200" b="1" i="1" dirty="0" err="1">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Xanthopygos</a:t>
                      </a:r>
                      <a:r>
                        <a:rPr lang="tr-TR" sz="3200" b="1" dirty="0">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a:t>
                      </a:r>
                      <a:endParaRPr lang="en-US" sz="36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2339360938"/>
                  </a:ext>
                </a:extLst>
              </a:tr>
            </a:tbl>
          </a:graphicData>
        </a:graphic>
      </p:graphicFrame>
      <p:graphicFrame>
        <p:nvGraphicFramePr>
          <p:cNvPr id="9" name="Tablo 8"/>
          <p:cNvGraphicFramePr>
            <a:graphicFrameLocks noGrp="1"/>
          </p:cNvGraphicFramePr>
          <p:nvPr/>
        </p:nvGraphicFramePr>
        <p:xfrm>
          <a:off x="5422231" y="848801"/>
          <a:ext cx="6120064" cy="5486400"/>
        </p:xfrm>
        <a:graphic>
          <a:graphicData uri="http://schemas.openxmlformats.org/drawingml/2006/table">
            <a:tbl>
              <a:tblPr/>
              <a:tblGrid>
                <a:gridCol w="6120064">
                  <a:extLst>
                    <a:ext uri="{9D8B030D-6E8A-4147-A177-3AD203B41FA5}">
                      <a16:colId xmlns:a16="http://schemas.microsoft.com/office/drawing/2014/main" val="2138083379"/>
                    </a:ext>
                  </a:extLst>
                </a:gridCol>
              </a:tblGrid>
              <a:tr h="0">
                <a:tc>
                  <a:txBody>
                    <a:bodyPr/>
                    <a:lstStyle/>
                    <a:p>
                      <a:pPr algn="just">
                        <a:lnSpc>
                          <a:spcPct val="150000"/>
                        </a:lnSpc>
                        <a:spcBef>
                          <a:spcPts val="600"/>
                        </a:spcBef>
                        <a:spcAft>
                          <a:spcPts val="0"/>
                        </a:spcAft>
                      </a:pP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Yetişkin bir Arap bülbülü 10 ile 15 santim arasındadır. Arap Bülbülü sıcak iklimlerde yaşamayı sever. Arap Bülbülünün başı, gözü ve kuyruğu siyahtır. Beyaz göz halkası ve kuyruğunun altındaki sarı bölgelerle hemen diğer kuşlardan ayırt edilebilir. Arap Bülbülü etçil bir kuş türüdür. Etçil beslenmelerinin yanında sebze ve meyve ürünleri ile bakılabilir. Sabahları ve özellikle ikindi sonraları ötüşleri ile meşhurdurlar</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4037300716"/>
                  </a:ext>
                </a:extLst>
              </a:tr>
            </a:tbl>
          </a:graphicData>
        </a:graphic>
      </p:graphicFrame>
      <p:pic>
        <p:nvPicPr>
          <p:cNvPr id="10" name="Resim 9" descr="Arap Bülbülü Türleri ve Özellikleri"/>
          <p:cNvPicPr/>
          <p:nvPr/>
        </p:nvPicPr>
        <p:blipFill>
          <a:blip r:embed="rId2">
            <a:extLst>
              <a:ext uri="{28A0092B-C50C-407E-A947-70E740481C1C}">
                <a14:useLocalDpi xmlns:a14="http://schemas.microsoft.com/office/drawing/2010/main" val="0"/>
              </a:ext>
            </a:extLst>
          </a:blip>
          <a:srcRect/>
          <a:stretch>
            <a:fillRect/>
          </a:stretch>
        </p:blipFill>
        <p:spPr bwMode="auto">
          <a:xfrm>
            <a:off x="920348" y="2725019"/>
            <a:ext cx="4086860" cy="2915920"/>
          </a:xfrm>
          <a:prstGeom prst="rect">
            <a:avLst/>
          </a:prstGeom>
          <a:noFill/>
          <a:ln>
            <a:noFill/>
          </a:ln>
        </p:spPr>
      </p:pic>
    </p:spTree>
    <p:extLst>
      <p:ext uri="{BB962C8B-B14F-4D97-AF65-F5344CB8AC3E}">
        <p14:creationId xmlns:p14="http://schemas.microsoft.com/office/powerpoint/2010/main" val="246724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778042" y="723975"/>
          <a:ext cx="4836695" cy="1615440"/>
        </p:xfrm>
        <a:graphic>
          <a:graphicData uri="http://schemas.openxmlformats.org/drawingml/2006/table">
            <a:tbl>
              <a:tblPr/>
              <a:tblGrid>
                <a:gridCol w="4836695">
                  <a:extLst>
                    <a:ext uri="{9D8B030D-6E8A-4147-A177-3AD203B41FA5}">
                      <a16:colId xmlns:a16="http://schemas.microsoft.com/office/drawing/2014/main" val="3503948443"/>
                    </a:ext>
                  </a:extLst>
                </a:gridCol>
              </a:tblGrid>
              <a:tr h="0">
                <a:tc>
                  <a:txBody>
                    <a:bodyPr/>
                    <a:lstStyle/>
                    <a:p>
                      <a:pPr algn="ctr">
                        <a:lnSpc>
                          <a:spcPct val="150000"/>
                        </a:lnSpc>
                        <a:spcBef>
                          <a:spcPts val="600"/>
                        </a:spcBef>
                        <a:spcAft>
                          <a:spcPts val="600"/>
                        </a:spcAft>
                      </a:pPr>
                      <a:r>
                        <a:rPr lang="tr-TR" sz="3200" b="1" dirty="0">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SİNİ KAMLUMBAĞASI </a:t>
                      </a:r>
                    </a:p>
                    <a:p>
                      <a:pPr algn="ctr">
                        <a:lnSpc>
                          <a:spcPct val="150000"/>
                        </a:lnSpc>
                        <a:spcBef>
                          <a:spcPts val="600"/>
                        </a:spcBef>
                        <a:spcAft>
                          <a:spcPts val="600"/>
                        </a:spcAft>
                      </a:pPr>
                      <a:r>
                        <a:rPr lang="tr-TR" sz="3200" b="1" dirty="0">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a:t>
                      </a:r>
                      <a:r>
                        <a:rPr lang="tr-TR" sz="3200" b="1" i="1" dirty="0" err="1">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Caretta</a:t>
                      </a:r>
                      <a:r>
                        <a:rPr lang="tr-TR" sz="3200" b="1" i="1" dirty="0">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 </a:t>
                      </a:r>
                      <a:r>
                        <a:rPr lang="tr-TR" sz="3200" b="1" i="1" dirty="0" err="1">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Caretta</a:t>
                      </a:r>
                      <a:r>
                        <a:rPr lang="tr-TR" sz="3200" b="1" dirty="0">
                          <a:solidFill>
                            <a:schemeClr val="bg2">
                              <a:lumMod val="25000"/>
                            </a:schemeClr>
                          </a:solidFill>
                          <a:effectLst/>
                          <a:latin typeface="Times New Roman" panose="02020603050405020304" pitchFamily="18" charset="0"/>
                          <a:ea typeface="Calibri" panose="020F0502020204030204" pitchFamily="34" charset="0"/>
                          <a:cs typeface="Calibri" panose="020F0502020204030204" pitchFamily="34" charset="0"/>
                        </a:rPr>
                        <a:t>)</a:t>
                      </a:r>
                      <a:endParaRPr lang="en-US" sz="32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2905321082"/>
                  </a:ext>
                </a:extLst>
              </a:tr>
            </a:tbl>
          </a:graphicData>
        </a:graphic>
      </p:graphicFrame>
      <p:graphicFrame>
        <p:nvGraphicFramePr>
          <p:cNvPr id="7" name="Tablo 6"/>
          <p:cNvGraphicFramePr>
            <a:graphicFrameLocks noGrp="1"/>
          </p:cNvGraphicFramePr>
          <p:nvPr/>
        </p:nvGraphicFramePr>
        <p:xfrm>
          <a:off x="6898105" y="1902594"/>
          <a:ext cx="4515852" cy="3840480"/>
        </p:xfrm>
        <a:graphic>
          <a:graphicData uri="http://schemas.openxmlformats.org/drawingml/2006/table">
            <a:tbl>
              <a:tblPr/>
              <a:tblGrid>
                <a:gridCol w="4515852">
                  <a:extLst>
                    <a:ext uri="{9D8B030D-6E8A-4147-A177-3AD203B41FA5}">
                      <a16:colId xmlns:a16="http://schemas.microsoft.com/office/drawing/2014/main" val="3543745485"/>
                    </a:ext>
                  </a:extLst>
                </a:gridCol>
              </a:tblGrid>
              <a:tr h="0">
                <a:tc>
                  <a:txBody>
                    <a:bodyPr/>
                    <a:lstStyle/>
                    <a:p>
                      <a:pPr algn="just">
                        <a:lnSpc>
                          <a:spcPct val="150000"/>
                        </a:lnSpc>
                        <a:spcBef>
                          <a:spcPts val="600"/>
                        </a:spcBef>
                        <a:spcAft>
                          <a:spcPts val="600"/>
                        </a:spcAft>
                      </a:pP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Caretta</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caretta</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Caretta</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cinsine bağlı bir deniz kaplumbağası türüdür. Sırt tarafı kırmızımsı kahverengi, alt tarafı ise beyazımsı açık sarı renklidir. Dünyada soyu tükenmekte olan canlılar listesinde yer almaktadır.</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423514544"/>
                  </a:ext>
                </a:extLst>
              </a:tr>
            </a:tbl>
          </a:graphicData>
        </a:graphic>
      </p:graphicFrame>
      <p:pic>
        <p:nvPicPr>
          <p:cNvPr id="8" name="Resim 7" descr="Caretta carettalar, Antalya Körfezi'ni deniz analarından koruyor - Son  Dakika Haberleri"/>
          <p:cNvPicPr/>
          <p:nvPr/>
        </p:nvPicPr>
        <p:blipFill>
          <a:blip r:embed="rId2">
            <a:extLst>
              <a:ext uri="{28A0092B-C50C-407E-A947-70E740481C1C}">
                <a14:useLocalDpi xmlns:a14="http://schemas.microsoft.com/office/drawing/2010/main" val="0"/>
              </a:ext>
            </a:extLst>
          </a:blip>
          <a:srcRect/>
          <a:stretch>
            <a:fillRect/>
          </a:stretch>
        </p:blipFill>
        <p:spPr bwMode="auto">
          <a:xfrm>
            <a:off x="616819" y="2676658"/>
            <a:ext cx="5334802" cy="3066416"/>
          </a:xfrm>
          <a:prstGeom prst="rect">
            <a:avLst/>
          </a:prstGeom>
          <a:noFill/>
          <a:ln>
            <a:noFill/>
          </a:ln>
        </p:spPr>
      </p:pic>
    </p:spTree>
    <p:extLst>
      <p:ext uri="{BB962C8B-B14F-4D97-AF65-F5344CB8AC3E}">
        <p14:creationId xmlns:p14="http://schemas.microsoft.com/office/powerpoint/2010/main" val="3147819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3281" y="731520"/>
            <a:ext cx="5879432" cy="1371600"/>
          </a:xfrm>
        </p:spPr>
        <p:txBody>
          <a:bodyPr>
            <a:normAutofit/>
          </a:bodyPr>
          <a:lstStyle/>
          <a:p>
            <a:pPr algn="ctr"/>
            <a:r>
              <a:rPr lang="tr-TR" sz="3200" b="1" dirty="0">
                <a:solidFill>
                  <a:schemeClr val="bg2">
                    <a:lumMod val="25000"/>
                  </a:schemeClr>
                </a:solidFill>
              </a:rPr>
              <a:t>KUMRU</a:t>
            </a:r>
            <a:br>
              <a:rPr lang="tr-TR" sz="3200" b="1" dirty="0">
                <a:solidFill>
                  <a:schemeClr val="bg2">
                    <a:lumMod val="25000"/>
                  </a:schemeClr>
                </a:solidFill>
              </a:rPr>
            </a:br>
            <a:r>
              <a:rPr lang="tr-TR" sz="3200" b="1" dirty="0">
                <a:solidFill>
                  <a:schemeClr val="bg2">
                    <a:lumMod val="25000"/>
                  </a:schemeClr>
                </a:solidFill>
              </a:rPr>
              <a:t> (</a:t>
            </a:r>
            <a:r>
              <a:rPr lang="tr-TR" sz="3200" b="1" i="1" dirty="0">
                <a:solidFill>
                  <a:schemeClr val="bg2">
                    <a:lumMod val="25000"/>
                  </a:schemeClr>
                </a:solidFill>
              </a:rPr>
              <a:t>Streptopelıa Decaocto</a:t>
            </a:r>
            <a:r>
              <a:rPr lang="tr-TR" sz="3200" b="1" dirty="0">
                <a:solidFill>
                  <a:schemeClr val="bg2">
                    <a:lumMod val="25000"/>
                  </a:schemeClr>
                </a:solidFill>
              </a:rPr>
              <a:t>)</a:t>
            </a:r>
            <a:endParaRPr lang="en-US" sz="3200" dirty="0">
              <a:solidFill>
                <a:schemeClr val="bg2">
                  <a:lumMod val="25000"/>
                </a:schemeClr>
              </a:solidFill>
            </a:endParaRPr>
          </a:p>
        </p:txBody>
      </p:sp>
      <p:sp>
        <p:nvSpPr>
          <p:cNvPr id="3" name="İçerik Yer Tutucusu 2"/>
          <p:cNvSpPr>
            <a:spLocks noGrp="1"/>
          </p:cNvSpPr>
          <p:nvPr>
            <p:ph idx="1"/>
          </p:nvPr>
        </p:nvSpPr>
        <p:spPr>
          <a:xfrm>
            <a:off x="7283116" y="2103120"/>
            <a:ext cx="3842084" cy="3931920"/>
          </a:xfrm>
        </p:spPr>
        <p:txBody>
          <a:bodyPr>
            <a:normAutofit/>
          </a:bodyPr>
          <a:lstStyle/>
          <a:p>
            <a:pPr marL="0" indent="0">
              <a:buNone/>
            </a:pPr>
            <a:r>
              <a:rPr lang="tr-TR" sz="2400" dirty="0">
                <a:latin typeface="Times New Roman" panose="02020603050405020304" pitchFamily="18" charset="0"/>
                <a:cs typeface="Times New Roman" panose="02020603050405020304" pitchFamily="18" charset="0"/>
              </a:rPr>
              <a:t>Kumru kuşları, güvercinlere göre daha minik bir yapıya sahiptir. Kumru kuşları, kiremit renginde tüyleri ile genel olarak herkesin sürekli gördüğü kuşlar arasındadır. Yılda iki kere yavru verirler.</a:t>
            </a:r>
            <a:endParaRPr lang="en-US" sz="2400" dirty="0">
              <a:latin typeface="Times New Roman" panose="02020603050405020304" pitchFamily="18" charset="0"/>
              <a:cs typeface="Times New Roman" panose="02020603050405020304" pitchFamily="18" charset="0"/>
            </a:endParaRPr>
          </a:p>
        </p:txBody>
      </p:sp>
      <p:pic>
        <p:nvPicPr>
          <p:cNvPr id="4" name="Resim 3" descr="Kumru Kuşu Türleri ve Özellikleri"/>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19655"/>
            <a:ext cx="5192395" cy="3498850"/>
          </a:xfrm>
          <a:prstGeom prst="rect">
            <a:avLst/>
          </a:prstGeom>
          <a:noFill/>
          <a:ln>
            <a:noFill/>
          </a:ln>
        </p:spPr>
      </p:pic>
    </p:spTree>
    <p:extLst>
      <p:ext uri="{BB962C8B-B14F-4D97-AF65-F5344CB8AC3E}">
        <p14:creationId xmlns:p14="http://schemas.microsoft.com/office/powerpoint/2010/main" val="176976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t>DOĞAL VE KÜLTÜREL ALANLARDA UYULMASI GEREKEN KURALLAR  </a:t>
            </a:r>
          </a:p>
        </p:txBody>
      </p:sp>
      <p:sp>
        <p:nvSpPr>
          <p:cNvPr id="3" name="İçerik Yer Tutucusu 2"/>
          <p:cNvSpPr>
            <a:spLocks noGrp="1"/>
          </p:cNvSpPr>
          <p:nvPr>
            <p:ph idx="1"/>
          </p:nvPr>
        </p:nvSpPr>
        <p:spPr/>
        <p:txBody>
          <a:bodyPr>
            <a:normAutofit lnSpcReduction="10000"/>
          </a:bodyPr>
          <a:lstStyle/>
          <a:p>
            <a:pPr lvl="1" algn="just">
              <a:buClr>
                <a:schemeClr val="tx1"/>
              </a:buClr>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Camiye </a:t>
            </a:r>
            <a:r>
              <a:rPr lang="tr-TR" dirty="0">
                <a:latin typeface="Times New Roman" panose="02020603050405020304" pitchFamily="18" charset="0"/>
                <a:cs typeface="Times New Roman" panose="02020603050405020304" pitchFamily="18" charset="0"/>
              </a:rPr>
              <a:t>ayakkabı ile girilmemeli, bayanlar baş örtüsü ile girmeli ve yiyecek içecek sokulmamalıdır.</a:t>
            </a:r>
          </a:p>
          <a:p>
            <a:pPr lvl="1" algn="just">
              <a:buClr>
                <a:schemeClr val="tx1"/>
              </a:buCl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Müzelerde sergilenen eserlere dokunulmamalı ve zarar verilmemeli. Yasak olan bölümlerde video ve resim çekimi yapılmamalı, yazılı ya da sözlü belirtilen kurallara uyulmalı.</a:t>
            </a:r>
          </a:p>
          <a:p>
            <a:pPr lvl="1" algn="just">
              <a:buClr>
                <a:schemeClr val="tx1"/>
              </a:buCl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Antik kent alanları tahrip edilmemeli, Koruma bölgesi altına alınan alanlara girilmemeli ve çevresi kirletilmemelidir.</a:t>
            </a:r>
          </a:p>
          <a:p>
            <a:pPr lvl="1" algn="just">
              <a:buClr>
                <a:schemeClr val="tx1"/>
              </a:buCl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Doğal gezi alanları ve ormanlarda piknik yapılmamalı, ateş yakılmamalı, yerlere çöp atılmamalı ve uyarı levhalarına dikkat edilmeli.</a:t>
            </a:r>
          </a:p>
          <a:p>
            <a:pPr lvl="1" algn="just">
              <a:buClr>
                <a:schemeClr val="tx1"/>
              </a:buCl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Bu alanlarda yetişkin ve çocuklarla uygun olmayan samimiyet kurulmamalı ve insanlar rahatsız edilmemeli</a:t>
            </a:r>
          </a:p>
          <a:p>
            <a:pPr lvl="1" algn="just">
              <a:buClr>
                <a:schemeClr val="tx1"/>
              </a:buCl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Avcılık için belirlenen yasaya ve kurallara uygun avcılık yapılmalıdır. Vahşi yaşam ve doğal hayata saygı gösterilmelidir.</a:t>
            </a:r>
          </a:p>
          <a:p>
            <a:pPr lvl="1" algn="just">
              <a:buClr>
                <a:schemeClr val="tx1"/>
              </a:buCl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Tarihi eser alım satımı gerekli izin ve belgeler olmadan yapılmamalıdır. Yasadışı alım satım yapılmamalıdır.</a:t>
            </a:r>
          </a:p>
          <a:p>
            <a:pPr lvl="1" algn="just">
              <a:buClr>
                <a:schemeClr val="tx1"/>
              </a:buClr>
              <a:buFont typeface="Arial" panose="020B0604020202020204" pitchFamily="34" charset="0"/>
              <a:buChar char="•"/>
            </a:pPr>
            <a:r>
              <a:rPr lang="tr-TR" dirty="0" err="1">
                <a:latin typeface="Times New Roman" panose="02020603050405020304" pitchFamily="18" charset="0"/>
                <a:cs typeface="Times New Roman" panose="02020603050405020304" pitchFamily="18" charset="0"/>
              </a:rPr>
              <a:t>Biyoçeşitliliğin</a:t>
            </a:r>
            <a:r>
              <a:rPr lang="tr-TR" dirty="0">
                <a:latin typeface="Times New Roman" panose="02020603050405020304" pitchFamily="18" charset="0"/>
                <a:cs typeface="Times New Roman" panose="02020603050405020304" pitchFamily="18" charset="0"/>
              </a:rPr>
              <a:t> korunması için nesli tehlikede olan canlılara ait ürünleri almayın.</a:t>
            </a:r>
          </a:p>
          <a:p>
            <a:pPr lvl="1" algn="just">
              <a:buClr>
                <a:schemeClr val="tx1"/>
              </a:buClr>
              <a:buFont typeface="Arial" panose="020B0604020202020204" pitchFamily="34" charset="0"/>
              <a:buChar char="•"/>
            </a:pPr>
            <a:endParaRPr lang="tr-TR" dirty="0"/>
          </a:p>
        </p:txBody>
      </p:sp>
    </p:spTree>
    <p:extLst>
      <p:ext uri="{BB962C8B-B14F-4D97-AF65-F5344CB8AC3E}">
        <p14:creationId xmlns:p14="http://schemas.microsoft.com/office/powerpoint/2010/main" val="49403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0219" y="663344"/>
            <a:ext cx="6424981" cy="1325563"/>
          </a:xfrm>
        </p:spPr>
        <p:txBody>
          <a:bodyPr/>
          <a:lstStyle/>
          <a:p>
            <a:r>
              <a:rPr lang="tr-TR" b="1" dirty="0">
                <a:solidFill>
                  <a:schemeClr val="bg2">
                    <a:lumMod val="25000"/>
                  </a:schemeClr>
                </a:solidFill>
                <a:latin typeface="Times New Roman" panose="02020603050405020304" pitchFamily="18" charset="0"/>
                <a:cs typeface="Times New Roman" panose="02020603050405020304" pitchFamily="18" charset="0"/>
              </a:rPr>
              <a:t>ALANYA KALESİ</a:t>
            </a:r>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73768" y="2545746"/>
            <a:ext cx="5498432" cy="4351338"/>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Alanya'nın en önemli simgelerinden biride Alanya kalesidir. Toplam uzunluğu 6 km olan surlar tarafından çevrilmiş, 10 hektarlık 250 metre kadar yükselen bir yarımada üzerinde bulunan Alanya Kalesi; Helenistik, Roma, Bizans, Selçuklu ve Osmanlı medeniyetlerine ev sahipliği yapmıştır.</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p:txBody>
      </p:sp>
      <p:pic>
        <p:nvPicPr>
          <p:cNvPr id="4" name="Resim 3" descr="C:\Users\HP\Desktop\alanykalesi1-1024x538 (1).jpg"/>
          <p:cNvPicPr/>
          <p:nvPr/>
        </p:nvPicPr>
        <p:blipFill>
          <a:blip r:embed="rId2">
            <a:extLst>
              <a:ext uri="{28A0092B-C50C-407E-A947-70E740481C1C}">
                <a14:useLocalDpi xmlns:a14="http://schemas.microsoft.com/office/drawing/2010/main" val="0"/>
              </a:ext>
            </a:extLst>
          </a:blip>
          <a:srcRect/>
          <a:stretch>
            <a:fillRect/>
          </a:stretch>
        </p:blipFill>
        <p:spPr bwMode="auto">
          <a:xfrm>
            <a:off x="6600383" y="1988907"/>
            <a:ext cx="5213685" cy="3138197"/>
          </a:xfrm>
          <a:prstGeom prst="rect">
            <a:avLst/>
          </a:prstGeom>
          <a:noFill/>
          <a:ln>
            <a:noFill/>
          </a:ln>
        </p:spPr>
      </p:pic>
    </p:spTree>
    <p:extLst>
      <p:ext uri="{BB962C8B-B14F-4D97-AF65-F5344CB8AC3E}">
        <p14:creationId xmlns:p14="http://schemas.microsoft.com/office/powerpoint/2010/main" val="49403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bg2">
                    <a:lumMod val="25000"/>
                  </a:schemeClr>
                </a:solidFill>
                <a:latin typeface="Times New Roman" panose="02020603050405020304" pitchFamily="18" charset="0"/>
                <a:cs typeface="Times New Roman" panose="02020603050405020304" pitchFamily="18" charset="0"/>
              </a:rPr>
              <a:t>KIZIL KULE</a:t>
            </a:r>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2394114"/>
            <a:ext cx="4985085" cy="4351338"/>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13. yüzyıl Selçuklu eseri olan Kızıl Kule, sekiz köşeli yapısı ile Alanya’nın sembolüdür. Ortaçağ Akdeniz savunma yapılarının eşsiz bir örneği olan yapı, liman, tersane ve kaleyi denizden gelen saldırılara karşı korumak amacı ile inşa edilmiştir.</a:t>
            </a:r>
            <a:endParaRPr lang="en-US" sz="2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368716" y="1825625"/>
            <a:ext cx="4985084" cy="3331047"/>
          </a:xfrm>
          <a:prstGeom prst="rect">
            <a:avLst/>
          </a:prstGeom>
        </p:spPr>
      </p:pic>
    </p:spTree>
    <p:extLst>
      <p:ext uri="{BB962C8B-B14F-4D97-AF65-F5344CB8AC3E}">
        <p14:creationId xmlns:p14="http://schemas.microsoft.com/office/powerpoint/2010/main" val="14421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35363"/>
            <a:ext cx="7327403" cy="1371600"/>
          </a:xfrm>
        </p:spPr>
        <p:txBody>
          <a:bodyPr>
            <a:normAutofit/>
          </a:bodyPr>
          <a:lstStyle/>
          <a:p>
            <a:r>
              <a:rPr lang="tr-TR" b="1" dirty="0">
                <a:solidFill>
                  <a:schemeClr val="bg2">
                    <a:lumMod val="25000"/>
                  </a:schemeClr>
                </a:solidFill>
                <a:latin typeface="Times New Roman" panose="02020603050405020304" pitchFamily="18" charset="0"/>
                <a:cs typeface="Times New Roman" panose="02020603050405020304" pitchFamily="18" charset="0"/>
              </a:rPr>
              <a:t>SÜLEYMANİYE CAMİ</a:t>
            </a:r>
            <a:r>
              <a:rPr lang="en-US" dirty="0">
                <a:solidFill>
                  <a:schemeClr val="bg2">
                    <a:lumMod val="25000"/>
                  </a:schemeClr>
                </a:solidFill>
                <a:latin typeface="Times New Roman" panose="02020603050405020304" pitchFamily="18" charset="0"/>
                <a:cs typeface="Times New Roman" panose="02020603050405020304" pitchFamily="18" charset="0"/>
              </a:rPr>
              <a:t/>
            </a:r>
            <a:br>
              <a:rPr lang="en-US" dirty="0">
                <a:solidFill>
                  <a:schemeClr val="bg2">
                    <a:lumMod val="25000"/>
                  </a:schemeClr>
                </a:solidFill>
                <a:latin typeface="Times New Roman" panose="02020603050405020304" pitchFamily="18" charset="0"/>
                <a:cs typeface="Times New Roman" panose="02020603050405020304" pitchFamily="18" charset="0"/>
              </a:rPr>
            </a:br>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2330682"/>
            <a:ext cx="5209674" cy="4351338"/>
          </a:xfrm>
        </p:spPr>
        <p:txBody>
          <a:bodyPr>
            <a:noAutofit/>
          </a:bodyPr>
          <a:lstStyle/>
          <a:p>
            <a:pPr marL="0" indent="0" algn="just">
              <a:buNone/>
            </a:pPr>
            <a:r>
              <a:rPr lang="tr-TR" sz="2400" dirty="0" err="1">
                <a:latin typeface="Times New Roman" panose="02020603050405020304" pitchFamily="18" charset="0"/>
                <a:cs typeface="Times New Roman" panose="02020603050405020304" pitchFamily="18" charset="0"/>
              </a:rPr>
              <a:t>Alaaddin</a:t>
            </a:r>
            <a:r>
              <a:rPr lang="tr-TR" sz="2400" dirty="0">
                <a:latin typeface="Times New Roman" panose="02020603050405020304" pitchFamily="18" charset="0"/>
                <a:cs typeface="Times New Roman" panose="02020603050405020304" pitchFamily="18" charset="0"/>
              </a:rPr>
              <a:t> Camii, Kale Camii, Orta Hisar Camii adlarıyla da bilinen 13. yüzyılda </a:t>
            </a:r>
            <a:r>
              <a:rPr lang="tr-TR" sz="2400" dirty="0" err="1">
                <a:latin typeface="Times New Roman" panose="02020603050405020304" pitchFamily="18" charset="0"/>
                <a:cs typeface="Times New Roman" panose="02020603050405020304" pitchFamily="18" charset="0"/>
              </a:rPr>
              <a:t>Alaaddin</a:t>
            </a:r>
            <a:r>
              <a:rPr lang="tr-TR" sz="2400" dirty="0">
                <a:latin typeface="Times New Roman" panose="02020603050405020304" pitchFamily="18" charset="0"/>
                <a:cs typeface="Times New Roman" panose="02020603050405020304" pitchFamily="18" charset="0"/>
              </a:rPr>
              <a:t> Keykubat tarafından inşa ettirilmiş fakat bir yıldırımın düşmesi sonucu yıkılmıştır. 16. Yüzyılda ise Kanuni Sultan Süleyman tarafından eski malzemeleri kullanılarak tekrar yapılandırılmış ve ibadete açılmıştır.</a:t>
            </a:r>
            <a:endParaRPr lang="en-US" sz="2400" dirty="0">
              <a:latin typeface="Times New Roman" panose="02020603050405020304" pitchFamily="18" charset="0"/>
              <a:cs typeface="Times New Roman" panose="02020603050405020304" pitchFamily="18" charset="0"/>
            </a:endParaRPr>
          </a:p>
        </p:txBody>
      </p:sp>
      <p:pic>
        <p:nvPicPr>
          <p:cNvPr id="1026" name="Picture 2" descr="Promethy_Alanya_k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335" y="1919755"/>
            <a:ext cx="4118811" cy="428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0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645696"/>
            <a:ext cx="8386246" cy="1371600"/>
          </a:xfrm>
        </p:spPr>
        <p:txBody>
          <a:bodyPr/>
          <a:lstStyle/>
          <a:p>
            <a:r>
              <a:rPr lang="tr-TR" b="1" dirty="0">
                <a:solidFill>
                  <a:schemeClr val="bg2">
                    <a:lumMod val="25000"/>
                  </a:schemeClr>
                </a:solidFill>
                <a:latin typeface="Times New Roman" panose="02020603050405020304" pitchFamily="18" charset="0"/>
                <a:cs typeface="Times New Roman" panose="02020603050405020304" pitchFamily="18" charset="0"/>
              </a:rPr>
              <a:t>SAPADERE KANYONU</a:t>
            </a:r>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199" y="2358744"/>
            <a:ext cx="5818095" cy="4351338"/>
          </a:xfrm>
        </p:spPr>
        <p:txBody>
          <a:bodyPr>
            <a:noAutofit/>
          </a:bodyPr>
          <a:lstStyle/>
          <a:p>
            <a:pPr marL="0" indent="0" algn="just">
              <a:buNone/>
            </a:pPr>
            <a:r>
              <a:rPr lang="tr-TR" sz="2400" dirty="0" err="1">
                <a:latin typeface="Times New Roman" panose="02020603050405020304" pitchFamily="18" charset="0"/>
                <a:ea typeface="Calibri" panose="020F0502020204030204" pitchFamily="34" charset="0"/>
                <a:cs typeface="Calibri" panose="020F0502020204030204" pitchFamily="34" charset="0"/>
              </a:rPr>
              <a:t>Sapadere</a:t>
            </a:r>
            <a:r>
              <a:rPr lang="tr-TR" sz="2400" dirty="0">
                <a:latin typeface="Times New Roman" panose="02020603050405020304" pitchFamily="18" charset="0"/>
                <a:ea typeface="Calibri" panose="020F0502020204030204" pitchFamily="34" charset="0"/>
                <a:cs typeface="Calibri" panose="020F0502020204030204" pitchFamily="34" charset="0"/>
              </a:rPr>
              <a:t> kanyonu, </a:t>
            </a:r>
            <a:r>
              <a:rPr lang="tr-TR" sz="2400" dirty="0" err="1">
                <a:latin typeface="Times New Roman" panose="02020603050405020304" pitchFamily="18" charset="0"/>
                <a:ea typeface="Calibri" panose="020F0502020204030204" pitchFamily="34" charset="0"/>
                <a:cs typeface="Calibri" panose="020F0502020204030204" pitchFamily="34" charset="0"/>
              </a:rPr>
              <a:t>Sapadere</a:t>
            </a:r>
            <a:r>
              <a:rPr lang="tr-TR" sz="2400" dirty="0">
                <a:latin typeface="Times New Roman" panose="02020603050405020304" pitchFamily="18" charset="0"/>
                <a:ea typeface="Calibri" panose="020F0502020204030204" pitchFamily="34" charset="0"/>
                <a:cs typeface="Calibri" panose="020F0502020204030204" pitchFamily="34" charset="0"/>
              </a:rPr>
              <a:t> köyünde yer alır. Denizden 400 metre yüksekliğinde bulunan kanyonun 3 tarafı yüksek dağlar ile çevrili olup 750 metre uzunluğundadır ve etrafı karstik kayaçlar ile çevrilidir. Suyu Toros dağlarının kayalarının içinden çıktığından soğuktur, oksijeni boldur.</a:t>
            </a:r>
            <a:endParaRPr lang="en-US" sz="2400" dirty="0"/>
          </a:p>
        </p:txBody>
      </p:sp>
      <p:pic>
        <p:nvPicPr>
          <p:cNvPr id="5" name="Resim 4" descr="Hakkımızda - Sapadere Kanyonu"/>
          <p:cNvPicPr/>
          <p:nvPr/>
        </p:nvPicPr>
        <p:blipFill>
          <a:blip r:embed="rId2">
            <a:extLst>
              <a:ext uri="{28A0092B-C50C-407E-A947-70E740481C1C}">
                <a14:useLocalDpi xmlns:a14="http://schemas.microsoft.com/office/drawing/2010/main" val="0"/>
              </a:ext>
            </a:extLst>
          </a:blip>
          <a:srcRect/>
          <a:stretch>
            <a:fillRect/>
          </a:stretch>
        </p:blipFill>
        <p:spPr bwMode="auto">
          <a:xfrm>
            <a:off x="7962310" y="1701290"/>
            <a:ext cx="4010527" cy="4845467"/>
          </a:xfrm>
          <a:prstGeom prst="rect">
            <a:avLst/>
          </a:prstGeom>
          <a:noFill/>
          <a:ln>
            <a:noFill/>
          </a:ln>
        </p:spPr>
      </p:pic>
    </p:spTree>
    <p:extLst>
      <p:ext uri="{BB962C8B-B14F-4D97-AF65-F5344CB8AC3E}">
        <p14:creationId xmlns:p14="http://schemas.microsoft.com/office/powerpoint/2010/main" val="91542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4505" y="492468"/>
            <a:ext cx="3120189" cy="1371600"/>
          </a:xfrm>
        </p:spPr>
        <p:txBody>
          <a:bodyPr>
            <a:normAutofit fontScale="90000"/>
          </a:bodyPr>
          <a:lstStyle/>
          <a:p>
            <a:pPr>
              <a:lnSpc>
                <a:spcPct val="150000"/>
              </a:lnSpc>
              <a:spcBef>
                <a:spcPts val="600"/>
              </a:spcBef>
              <a:spcAft>
                <a:spcPts val="600"/>
              </a:spcAft>
            </a:pPr>
            <a:r>
              <a:rPr lang="tr-TR" b="1" dirty="0">
                <a:solidFill>
                  <a:schemeClr val="bg2">
                    <a:lumMod val="25000"/>
                  </a:schemeClr>
                </a:solidFill>
                <a:latin typeface="Times New Roman" panose="02020603050405020304" pitchFamily="18" charset="0"/>
                <a:ea typeface="Calibri" panose="020F0502020204030204" pitchFamily="34" charset="0"/>
                <a:cs typeface="Calibri" panose="020F0502020204030204" pitchFamily="34" charset="0"/>
              </a:rPr>
              <a:t>DİMÇAYI</a:t>
            </a:r>
            <a:endParaRPr lang="en-US" dirty="0">
              <a:solidFill>
                <a:schemeClr val="bg2">
                  <a:lumMod val="25000"/>
                </a:schemeClr>
              </a:solidFill>
            </a:endParaRPr>
          </a:p>
        </p:txBody>
      </p:sp>
      <p:sp>
        <p:nvSpPr>
          <p:cNvPr id="3" name="İçerik Yer Tutucusu 2"/>
          <p:cNvSpPr>
            <a:spLocks noGrp="1"/>
          </p:cNvSpPr>
          <p:nvPr>
            <p:ph idx="1"/>
          </p:nvPr>
        </p:nvSpPr>
        <p:spPr>
          <a:xfrm>
            <a:off x="954505" y="2014194"/>
            <a:ext cx="5498432" cy="4351338"/>
          </a:xfrm>
        </p:spPr>
        <p:txBody>
          <a:bodyPr>
            <a:noAutofit/>
          </a:bodyPr>
          <a:lstStyle/>
          <a:p>
            <a:pPr marL="0" indent="0" algn="just">
              <a:lnSpc>
                <a:spcPct val="150000"/>
              </a:lnSpc>
              <a:spcBef>
                <a:spcPts val="600"/>
              </a:spcBef>
              <a:spcAft>
                <a:spcPts val="600"/>
              </a:spcAft>
              <a:buNone/>
            </a:pPr>
            <a:r>
              <a:rPr lang="tr-TR" sz="2400" dirty="0">
                <a:solidFill>
                  <a:srgbClr val="000000"/>
                </a:solidFill>
                <a:latin typeface="Times New Roman" panose="02020603050405020304" pitchFamily="18" charset="0"/>
                <a:ea typeface="Calibri" panose="020F0502020204030204" pitchFamily="34" charset="0"/>
                <a:cs typeface="Calibri" panose="020F0502020204030204" pitchFamily="34" charset="0"/>
              </a:rPr>
              <a:t>Dim Çayı Alanya şehir merkezden 6 kilometre uzaklıktadır. Dim çayının suyu yaz kış soğuk olması ile bilinir. Toroslardan doğan çay yaklaşık 60 kilometrelik bir seyir izler. Baraja kadar çay boyunca paralel giden yolda</a:t>
            </a:r>
            <a:br>
              <a:rPr lang="tr-TR" sz="2400" dirty="0">
                <a:solidFill>
                  <a:srgbClr val="000000"/>
                </a:solidFill>
                <a:latin typeface="Times New Roman" panose="02020603050405020304" pitchFamily="18" charset="0"/>
                <a:ea typeface="Calibri" panose="020F0502020204030204" pitchFamily="34" charset="0"/>
                <a:cs typeface="Calibri" panose="020F0502020204030204" pitchFamily="34" charset="0"/>
              </a:rPr>
            </a:br>
            <a:r>
              <a:rPr lang="tr-TR" sz="2400" dirty="0">
                <a:solidFill>
                  <a:srgbClr val="000000"/>
                </a:solidFill>
                <a:latin typeface="Times New Roman" panose="02020603050405020304" pitchFamily="18" charset="0"/>
                <a:ea typeface="Calibri" panose="020F0502020204030204" pitchFamily="34" charset="0"/>
                <a:cs typeface="Calibri" panose="020F0502020204030204" pitchFamily="34" charset="0"/>
              </a:rPr>
              <a:t>çay içerisine kurulmuş çok sayıda piknik alanı ve restoran işletmeleri mevcuttur.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p>
        </p:txBody>
      </p:sp>
      <p:pic>
        <p:nvPicPr>
          <p:cNvPr id="4" name="Resim 3" descr="Dim Çayı Gezi Rehberi: Kahvaltıdan Su Sporlarına Dim Çayı'nda Mutlaka  Yapmanız Gerekenler"/>
          <p:cNvPicPr/>
          <p:nvPr/>
        </p:nvPicPr>
        <p:blipFill>
          <a:blip r:embed="rId2">
            <a:extLst>
              <a:ext uri="{28A0092B-C50C-407E-A947-70E740481C1C}">
                <a14:useLocalDpi xmlns:a14="http://schemas.microsoft.com/office/drawing/2010/main" val="0"/>
              </a:ext>
            </a:extLst>
          </a:blip>
          <a:srcRect/>
          <a:stretch>
            <a:fillRect/>
          </a:stretch>
        </p:blipFill>
        <p:spPr bwMode="auto">
          <a:xfrm>
            <a:off x="6967936" y="2175559"/>
            <a:ext cx="4616116" cy="3378267"/>
          </a:xfrm>
          <a:prstGeom prst="rect">
            <a:avLst/>
          </a:prstGeom>
          <a:noFill/>
          <a:ln>
            <a:noFill/>
          </a:ln>
        </p:spPr>
      </p:pic>
    </p:spTree>
    <p:extLst>
      <p:ext uri="{BB962C8B-B14F-4D97-AF65-F5344CB8AC3E}">
        <p14:creationId xmlns:p14="http://schemas.microsoft.com/office/powerpoint/2010/main" val="378585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642594"/>
            <a:ext cx="5939118" cy="1371600"/>
          </a:xfrm>
        </p:spPr>
        <p:txBody>
          <a:bodyPr/>
          <a:lstStyle/>
          <a:p>
            <a:r>
              <a:rPr lang="tr-TR" b="1" dirty="0">
                <a:solidFill>
                  <a:schemeClr val="bg2">
                    <a:lumMod val="25000"/>
                  </a:schemeClr>
                </a:solidFill>
                <a:latin typeface="Times New Roman" panose="02020603050405020304" pitchFamily="18" charset="0"/>
                <a:ea typeface="Calibri" panose="020F0502020204030204" pitchFamily="34" charset="0"/>
                <a:cs typeface="Calibri" panose="020F0502020204030204" pitchFamily="34" charset="0"/>
              </a:rPr>
              <a:t>DİM MAĞARASI</a:t>
            </a:r>
            <a:endParaRPr lang="en-US" dirty="0">
              <a:solidFill>
                <a:schemeClr val="bg2">
                  <a:lumMod val="25000"/>
                </a:schemeClr>
              </a:solidFill>
            </a:endParaRPr>
          </a:p>
        </p:txBody>
      </p:sp>
      <p:sp>
        <p:nvSpPr>
          <p:cNvPr id="3" name="İçerik Yer Tutucusu 2"/>
          <p:cNvSpPr>
            <a:spLocks noGrp="1"/>
          </p:cNvSpPr>
          <p:nvPr>
            <p:ph idx="1"/>
          </p:nvPr>
        </p:nvSpPr>
        <p:spPr>
          <a:xfrm>
            <a:off x="1066801" y="2103120"/>
            <a:ext cx="5478378" cy="3931920"/>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Alanya merkeze 11 km uzaklıkta deniz seviyesinden 232 m yükseklikte olan mağara Cebeli Reis Dağı'nın batı yamacında yer alır.</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Dim Mağarası 360 m uzunluğundadır ve 4 galeriden oluşur. Mağara içinde zengin sarkıt, dikit ve travertenlerden oluşumlar vardır. </a:t>
            </a:r>
            <a:endParaRPr lang="en-US" sz="2400" dirty="0">
              <a:latin typeface="Times New Roman" panose="02020603050405020304" pitchFamily="18" charset="0"/>
              <a:cs typeface="Times New Roman" panose="02020603050405020304" pitchFamily="18" charset="0"/>
            </a:endParaRPr>
          </a:p>
          <a:p>
            <a:endParaRPr lang="en-US" sz="2400" dirty="0"/>
          </a:p>
        </p:txBody>
      </p:sp>
      <p:pic>
        <p:nvPicPr>
          <p:cNvPr id="4" name="Resim 3" descr="http://www.geziresim.com/wp-content/uploads/akdeniz-kiyilarinda-dim-magarasi.jpg"/>
          <p:cNvPicPr/>
          <p:nvPr/>
        </p:nvPicPr>
        <p:blipFill>
          <a:blip r:embed="rId2">
            <a:extLst>
              <a:ext uri="{28A0092B-C50C-407E-A947-70E740481C1C}">
                <a14:useLocalDpi xmlns:a14="http://schemas.microsoft.com/office/drawing/2010/main" val="0"/>
              </a:ext>
            </a:extLst>
          </a:blip>
          <a:srcRect/>
          <a:stretch>
            <a:fillRect/>
          </a:stretch>
        </p:blipFill>
        <p:spPr bwMode="auto">
          <a:xfrm>
            <a:off x="6898105" y="2103120"/>
            <a:ext cx="4523875" cy="3151364"/>
          </a:xfrm>
          <a:prstGeom prst="rect">
            <a:avLst/>
          </a:prstGeom>
          <a:noFill/>
          <a:ln>
            <a:noFill/>
          </a:ln>
        </p:spPr>
      </p:pic>
    </p:spTree>
    <p:extLst>
      <p:ext uri="{BB962C8B-B14F-4D97-AF65-F5344CB8AC3E}">
        <p14:creationId xmlns:p14="http://schemas.microsoft.com/office/powerpoint/2010/main" val="88275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4311" y="492442"/>
            <a:ext cx="6986337" cy="1371600"/>
          </a:xfrm>
        </p:spPr>
        <p:txBody>
          <a:bodyPr>
            <a:normAutofit fontScale="90000"/>
          </a:bodyPr>
          <a:lstStyle/>
          <a:p>
            <a:pPr>
              <a:lnSpc>
                <a:spcPct val="150000"/>
              </a:lnSpc>
              <a:spcBef>
                <a:spcPts val="600"/>
              </a:spcBef>
              <a:spcAft>
                <a:spcPts val="600"/>
              </a:spcAft>
            </a:pPr>
            <a:r>
              <a:rPr lang="tr-TR" b="1" dirty="0">
                <a:solidFill>
                  <a:schemeClr val="bg2">
                    <a:lumMod val="25000"/>
                  </a:schemeClr>
                </a:solidFill>
                <a:latin typeface="Times New Roman" panose="02020603050405020304" pitchFamily="18" charset="0"/>
                <a:ea typeface="Calibri" panose="020F0502020204030204" pitchFamily="34" charset="0"/>
                <a:cs typeface="Calibri" panose="020F0502020204030204" pitchFamily="34" charset="0"/>
              </a:rPr>
              <a:t>SYEDRA ANTİK KENTİ</a:t>
            </a:r>
            <a:endParaRPr lang="en-US" dirty="0">
              <a:solidFill>
                <a:schemeClr val="bg2">
                  <a:lumMod val="25000"/>
                </a:schemeClr>
              </a:solidFill>
            </a:endParaRPr>
          </a:p>
        </p:txBody>
      </p:sp>
      <p:sp>
        <p:nvSpPr>
          <p:cNvPr id="3" name="İçerik Yer Tutucusu 2"/>
          <p:cNvSpPr>
            <a:spLocks noGrp="1"/>
          </p:cNvSpPr>
          <p:nvPr>
            <p:ph idx="1"/>
          </p:nvPr>
        </p:nvSpPr>
        <p:spPr>
          <a:xfrm>
            <a:off x="874311" y="2406744"/>
            <a:ext cx="5767137" cy="3931920"/>
          </a:xfrm>
        </p:spPr>
        <p:txBody>
          <a:bodyPr>
            <a:noAutofit/>
          </a:bodyPr>
          <a:lstStyle/>
          <a:p>
            <a:pPr marL="0" indent="0" algn="just">
              <a:buNone/>
            </a:pPr>
            <a:r>
              <a:rPr lang="tr-TR" sz="2400" dirty="0">
                <a:latin typeface="Times New Roman" panose="02020603050405020304" pitchFamily="18" charset="0"/>
                <a:ea typeface="Calibri" panose="020F0502020204030204" pitchFamily="34" charset="0"/>
                <a:cs typeface="Calibri" panose="020F0502020204030204" pitchFamily="34" charset="0"/>
              </a:rPr>
              <a:t>Alanya-Mersin karayolunun yaklaşık 23. kilometresinde Seki Köyü sınırları içerisindedir. M.Ö.7.yüzyıl ile M.S.13.yüzyıl arası iskânı bulunan kentin etrafı surlarla çevrilidir. Büyük sıralı sarnıçlar, vaftiz mağarası, hamam, </a:t>
            </a:r>
            <a:r>
              <a:rPr lang="tr-TR" sz="2400" dirty="0" err="1">
                <a:latin typeface="Times New Roman" panose="02020603050405020304" pitchFamily="18" charset="0"/>
                <a:ea typeface="Calibri" panose="020F0502020204030204" pitchFamily="34" charset="0"/>
                <a:cs typeface="Calibri" panose="020F0502020204030204" pitchFamily="34" charset="0"/>
              </a:rPr>
              <a:t>cimnasyum</a:t>
            </a:r>
            <a:r>
              <a:rPr lang="tr-TR" sz="2400" dirty="0">
                <a:latin typeface="Times New Roman" panose="02020603050405020304" pitchFamily="18" charset="0"/>
                <a:ea typeface="Calibri" panose="020F0502020204030204" pitchFamily="34" charset="0"/>
                <a:cs typeface="Calibri" panose="020F0502020204030204" pitchFamily="34" charset="0"/>
              </a:rPr>
              <a:t>, sütunlu cadde, tapınak, tiyatro, kiliseler, idari yapılar, akropol ve </a:t>
            </a:r>
            <a:r>
              <a:rPr lang="tr-TR" sz="2400" dirty="0" err="1">
                <a:latin typeface="Times New Roman" panose="02020603050405020304" pitchFamily="18" charset="0"/>
                <a:ea typeface="Calibri" panose="020F0502020204030204" pitchFamily="34" charset="0"/>
                <a:cs typeface="Calibri" panose="020F0502020204030204" pitchFamily="34" charset="0"/>
              </a:rPr>
              <a:t>nekropol</a:t>
            </a:r>
            <a:r>
              <a:rPr lang="tr-TR" sz="2400" dirty="0">
                <a:latin typeface="Times New Roman" panose="02020603050405020304" pitchFamily="18" charset="0"/>
                <a:ea typeface="Calibri" panose="020F0502020204030204" pitchFamily="34" charset="0"/>
                <a:cs typeface="Calibri" panose="020F0502020204030204" pitchFamily="34" charset="0"/>
              </a:rPr>
              <a:t> alanları ile örnek bir Roma yerleşim yeridir. Bazı alanların zemininde mozaik kalıntıları görmek mümkündür.</a:t>
            </a:r>
            <a:endParaRPr lang="en-US" sz="2400" dirty="0"/>
          </a:p>
        </p:txBody>
      </p:sp>
      <p:pic>
        <p:nvPicPr>
          <p:cNvPr id="4" name="Resim 3" descr="Syedra - Vikiped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565" y="2406744"/>
            <a:ext cx="4295257" cy="2796090"/>
          </a:xfrm>
          <a:prstGeom prst="rect">
            <a:avLst/>
          </a:prstGeom>
          <a:noFill/>
          <a:ln>
            <a:noFill/>
          </a:ln>
        </p:spPr>
      </p:pic>
    </p:spTree>
    <p:extLst>
      <p:ext uri="{BB962C8B-B14F-4D97-AF65-F5344CB8AC3E}">
        <p14:creationId xmlns:p14="http://schemas.microsoft.com/office/powerpoint/2010/main" val="1697600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247</TotalTime>
  <Words>886</Words>
  <Application>Microsoft Office PowerPoint</Application>
  <PresentationFormat>Geniş ekran</PresentationFormat>
  <Paragraphs>51</Paragraphs>
  <Slides>23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23</vt:i4>
      </vt:variant>
    </vt:vector>
  </HeadingPairs>
  <TitlesOfParts>
    <vt:vector size="32" baseType="lpstr">
      <vt:lpstr>Arial</vt:lpstr>
      <vt:lpstr>Calibri</vt:lpstr>
      <vt:lpstr>Garamond</vt:lpstr>
      <vt:lpstr>Helvetica</vt:lpstr>
      <vt:lpstr>Times New Roman</vt:lpstr>
      <vt:lpstr>Tw Cen MT</vt:lpstr>
      <vt:lpstr>Tw Cen MT Condensed</vt:lpstr>
      <vt:lpstr>Wingdings 3</vt:lpstr>
      <vt:lpstr>Entegral</vt:lpstr>
      <vt:lpstr>ALANYA BÖLGESEL TANITIMI</vt:lpstr>
      <vt:lpstr>Doğal alanlara ziyaretlerde misafirlerimize davranış kuralları ile ilgili bilgi verip, kültürel alanlarımıza, endemik bitki türlerine ve bölgemizde yaşayan hayvan türlerine zarar verilmesinin önüne geçmeyi benimsedik.</vt:lpstr>
      <vt:lpstr>ALANYA KALESİ</vt:lpstr>
      <vt:lpstr>KIZIL KULE</vt:lpstr>
      <vt:lpstr>SÜLEYMANİYE CAMİ </vt:lpstr>
      <vt:lpstr>SAPADERE KANYONU</vt:lpstr>
      <vt:lpstr>DİMÇAYI</vt:lpstr>
      <vt:lpstr>DİM MAĞARASI</vt:lpstr>
      <vt:lpstr>SYEDRA ANTİK KENTİ</vt:lpstr>
      <vt:lpstr>ALANYA ARKEOLOJİ MÜZESİ</vt:lpstr>
      <vt:lpstr>ENDEMİK VE YEREL BİTKİ TÜRLERİ </vt:lpstr>
      <vt:lpstr>YILANYASTIĞI (Arum maculatum) </vt:lpstr>
      <vt:lpstr>ÇAKŞIR OTU (Ferula Communis)</vt:lpstr>
      <vt:lpstr>PEYGAMBER ÇİÇEĞİ (Centaurea cyanus)</vt:lpstr>
      <vt:lpstr>NARENCİYE (Citrus)</vt:lpstr>
      <vt:lpstr>ZEYTİN AĞACI (OLEA EUROPAEA L.)</vt:lpstr>
      <vt:lpstr>MUZ (Musa, Musaceace)</vt:lpstr>
      <vt:lpstr>Tropik iklime sahip bölgeler yanında, subtropikal iklime don fazla olmaması kaydıyla Akdeniz iklimine sahip çeşitli bölgelerde de yetiştirilir. Taze olarak tüketilir, ayrıca yemeklerde ve salatalarda kullanılır. Çok besleyicidir.  Enerji değeri yüksek bir meyve olan avokado, yağ, lif, protein, vitamin ve mineraller açısından da oldukça zengindir. Bunlara ek olarak oleik asit, folik asit, omega 3 ve 6 içerir.</vt:lpstr>
      <vt:lpstr>BÖLGEMIZDE YAŞAYAN HAYVAN TÜRLERI</vt:lpstr>
      <vt:lpstr>PowerPoint Sunusu</vt:lpstr>
      <vt:lpstr>PowerPoint Sunusu</vt:lpstr>
      <vt:lpstr>KUMRU  (Streptopelıa Decaocto)</vt:lpstr>
      <vt:lpstr>DOĞAL VE KÜLTÜREL ALANLARDA UYULMASI GEREKEN KURALLAR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SÜRDÜRÜLEBİLİR TURİZM ORYANTASYON SUNUMU</dc:title>
  <dc:creator>E Kalite Danışmanlık</dc:creator>
  <cp:lastModifiedBy>E Kalite Danışmanlık</cp:lastModifiedBy>
  <cp:revision>11</cp:revision>
  <dcterms:created xsi:type="dcterms:W3CDTF">2024-09-10T09:57:58Z</dcterms:created>
  <dcterms:modified xsi:type="dcterms:W3CDTF">2025-03-17T04:02:37Z</dcterms:modified>
</cp:coreProperties>
</file>